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2">
  <p:sldMasterIdLst>
    <p:sldMasterId id="2147483660" r:id="rId1"/>
  </p:sldMasterIdLst>
  <p:notesMasterIdLst>
    <p:notesMasterId r:id="rId12"/>
  </p:notesMasterIdLst>
  <p:sldIdLst>
    <p:sldId id="256" r:id="rId2"/>
    <p:sldId id="280" r:id="rId3"/>
    <p:sldId id="271" r:id="rId4"/>
    <p:sldId id="281" r:id="rId5"/>
    <p:sldId id="282" r:id="rId6"/>
    <p:sldId id="272" r:id="rId7"/>
    <p:sldId id="279" r:id="rId8"/>
    <p:sldId id="277" r:id="rId9"/>
    <p:sldId id="278" r:id="rId10"/>
    <p:sldId id="269" r:id="rId1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6" autoAdjust="0"/>
    <p:restoredTop sz="94660"/>
  </p:normalViewPr>
  <p:slideViewPr>
    <p:cSldViewPr snapToGrid="0" showGuides="1">
      <p:cViewPr varScale="1">
        <p:scale>
          <a:sx n="109" d="100"/>
          <a:sy n="109" d="100"/>
        </p:scale>
        <p:origin x="1626" y="96"/>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jpeg>
</file>

<file path=ppt/media/image4.jpe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D82352-25AE-4D14-838F-F11A86B47BA9}" type="datetimeFigureOut">
              <a:rPr lang="en-US" smtClean="0"/>
              <a:t>1/7/2019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D0E8E35-AB56-4F1F-BB6E-C447874E99A8}" type="slidenum">
              <a:rPr lang="en-US" smtClean="0"/>
              <a:t>‹#›</a:t>
            </a:fld>
            <a:endParaRPr lang="en-US"/>
          </a:p>
        </p:txBody>
      </p:sp>
    </p:spTree>
    <p:extLst>
      <p:ext uri="{BB962C8B-B14F-4D97-AF65-F5344CB8AC3E}">
        <p14:creationId xmlns:p14="http://schemas.microsoft.com/office/powerpoint/2010/main" val="7670155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Now is your</a:t>
            </a:r>
            <a:r>
              <a:rPr kumimoji="1" lang="en-US" altLang="zh-CN" baseline="0" dirty="0"/>
              <a:t> turn.</a:t>
            </a:r>
            <a:endParaRPr kumimoji="1" lang="zh-CN" altLang="en-US" dirty="0"/>
          </a:p>
        </p:txBody>
      </p:sp>
      <p:sp>
        <p:nvSpPr>
          <p:cNvPr id="4" name="幻灯片编号占位符 3"/>
          <p:cNvSpPr>
            <a:spLocks noGrp="1"/>
          </p:cNvSpPr>
          <p:nvPr>
            <p:ph type="sldNum" sz="quarter" idx="10"/>
          </p:nvPr>
        </p:nvSpPr>
        <p:spPr/>
        <p:txBody>
          <a:bodyPr/>
          <a:lstStyle/>
          <a:p>
            <a:fld id="{00366BEB-E4C9-8449-8A2D-59BBF3FF682F}" type="slidenum">
              <a:rPr lang="en-US" smtClean="0"/>
              <a:t>3</a:t>
            </a:fld>
            <a:endParaRPr lang="en-US"/>
          </a:p>
        </p:txBody>
      </p:sp>
    </p:spTree>
    <p:extLst>
      <p:ext uri="{BB962C8B-B14F-4D97-AF65-F5344CB8AC3E}">
        <p14:creationId xmlns:p14="http://schemas.microsoft.com/office/powerpoint/2010/main" val="5444657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To be short, </a:t>
            </a:r>
            <a:endParaRPr kumimoji="1" lang="zh-CN" altLang="en-US" dirty="0"/>
          </a:p>
        </p:txBody>
      </p:sp>
      <p:sp>
        <p:nvSpPr>
          <p:cNvPr id="4" name="幻灯片编号占位符 3"/>
          <p:cNvSpPr>
            <a:spLocks noGrp="1"/>
          </p:cNvSpPr>
          <p:nvPr>
            <p:ph type="sldNum" sz="quarter" idx="10"/>
          </p:nvPr>
        </p:nvSpPr>
        <p:spPr/>
        <p:txBody>
          <a:bodyPr/>
          <a:lstStyle/>
          <a:p>
            <a:fld id="{00366BEB-E4C9-8449-8A2D-59BBF3FF682F}" type="slidenum">
              <a:rPr lang="en-US" smtClean="0"/>
              <a:t>6</a:t>
            </a:fld>
            <a:endParaRPr lang="en-US"/>
          </a:p>
        </p:txBody>
      </p:sp>
    </p:spTree>
    <p:extLst>
      <p:ext uri="{BB962C8B-B14F-4D97-AF65-F5344CB8AC3E}">
        <p14:creationId xmlns:p14="http://schemas.microsoft.com/office/powerpoint/2010/main" val="14271538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atin typeface="等线" panose="02010600030101010101" pitchFamily="2" charset="-122"/>
                <a:ea typeface="等线" panose="02010600030101010101" pitchFamily="2" charset="-122"/>
              </a:defRPr>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atin typeface="等线" panose="02010600030101010101" pitchFamily="2" charset="-122"/>
                <a:ea typeface="等线" panose="02010600030101010101" pitchFamily="2" charset="-122"/>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latin typeface="等线" panose="02010600030101010101" pitchFamily="2" charset="-122"/>
                <a:ea typeface="等线" panose="02010600030101010101" pitchFamily="2" charset="-122"/>
              </a:defRPr>
            </a:lvl1pPr>
          </a:lstStyle>
          <a:p>
            <a:fld id="{8DEC5DCC-01DA-4B14-80F1-4ACF77CDCF80}" type="datetimeFigureOut">
              <a:rPr lang="en-US" smtClean="0"/>
              <a:pPr/>
              <a:t>1/7/2019</a:t>
            </a:fld>
            <a:endParaRPr lang="en-US"/>
          </a:p>
        </p:txBody>
      </p:sp>
      <p:sp>
        <p:nvSpPr>
          <p:cNvPr id="5" name="Footer Placeholder 4"/>
          <p:cNvSpPr>
            <a:spLocks noGrp="1"/>
          </p:cNvSpPr>
          <p:nvPr>
            <p:ph type="ftr" sz="quarter" idx="11"/>
          </p:nvPr>
        </p:nvSpPr>
        <p:spPr/>
        <p:txBody>
          <a:bodyPr/>
          <a:lstStyle>
            <a:lvl1pPr>
              <a:defRPr>
                <a:latin typeface="等线" panose="02010600030101010101" pitchFamily="2" charset="-122"/>
                <a:ea typeface="等线" panose="02010600030101010101" pitchFamily="2" charset="-122"/>
              </a:defRPr>
            </a:lvl1pPr>
          </a:lstStyle>
          <a:p>
            <a:endParaRPr lang="en-US"/>
          </a:p>
        </p:txBody>
      </p:sp>
      <p:sp>
        <p:nvSpPr>
          <p:cNvPr id="6" name="Slide Number Placeholder 5"/>
          <p:cNvSpPr>
            <a:spLocks noGrp="1"/>
          </p:cNvSpPr>
          <p:nvPr>
            <p:ph type="sldNum" sz="quarter" idx="12"/>
          </p:nvPr>
        </p:nvSpPr>
        <p:spPr/>
        <p:txBody>
          <a:bodyPr/>
          <a:lstStyle>
            <a:lvl1pPr>
              <a:defRPr>
                <a:latin typeface="等线" panose="02010600030101010101" pitchFamily="2" charset="-122"/>
                <a:ea typeface="等线" panose="02010600030101010101" pitchFamily="2" charset="-122"/>
              </a:defRPr>
            </a:lvl1pPr>
          </a:lstStyle>
          <a:p>
            <a:fld id="{7EE0A8F0-84C5-4BA4-BBC5-80C4F485D55F}" type="slidenum">
              <a:rPr lang="en-US" smtClean="0"/>
              <a:pPr/>
              <a:t>‹#›</a:t>
            </a:fld>
            <a:endParaRPr lang="en-US"/>
          </a:p>
        </p:txBody>
      </p:sp>
    </p:spTree>
    <p:extLst>
      <p:ext uri="{BB962C8B-B14F-4D97-AF65-F5344CB8AC3E}">
        <p14:creationId xmlns:p14="http://schemas.microsoft.com/office/powerpoint/2010/main" val="7204073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等线" panose="02010600030101010101" pitchFamily="2" charset="-122"/>
                <a:ea typeface="等线" panose="02010600030101010101" pitchFamily="2" charset="-122"/>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lvl1pPr>
              <a:defRPr>
                <a:latin typeface="等线" panose="02010600030101010101" pitchFamily="2" charset="-122"/>
                <a:ea typeface="等线" panose="02010600030101010101" pitchFamily="2" charset="-122"/>
              </a:defRPr>
            </a:lvl1pPr>
            <a:lvl2pPr>
              <a:defRPr>
                <a:latin typeface="等线" panose="02010600030101010101" pitchFamily="2" charset="-122"/>
                <a:ea typeface="等线" panose="02010600030101010101" pitchFamily="2" charset="-122"/>
              </a:defRPr>
            </a:lvl2pPr>
            <a:lvl3pPr>
              <a:defRPr>
                <a:latin typeface="等线" panose="02010600030101010101" pitchFamily="2" charset="-122"/>
                <a:ea typeface="等线" panose="02010600030101010101" pitchFamily="2" charset="-122"/>
              </a:defRPr>
            </a:lvl3pPr>
            <a:lvl4pPr>
              <a:defRPr>
                <a:latin typeface="等线" panose="02010600030101010101" pitchFamily="2" charset="-122"/>
                <a:ea typeface="等线" panose="02010600030101010101" pitchFamily="2" charset="-122"/>
              </a:defRPr>
            </a:lvl4pPr>
            <a:lvl5pPr>
              <a:defRPr>
                <a:latin typeface="等线" panose="02010600030101010101" pitchFamily="2" charset="-122"/>
                <a:ea typeface="等线" panose="02010600030101010101" pitchFamily="2" charset="-122"/>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atin typeface="等线" panose="02010600030101010101" pitchFamily="2" charset="-122"/>
                <a:ea typeface="等线" panose="02010600030101010101" pitchFamily="2" charset="-122"/>
              </a:defRPr>
            </a:lvl1pPr>
          </a:lstStyle>
          <a:p>
            <a:fld id="{8DEC5DCC-01DA-4B14-80F1-4ACF77CDCF80}" type="datetimeFigureOut">
              <a:rPr lang="en-US" smtClean="0"/>
              <a:pPr/>
              <a:t>1/7/2019</a:t>
            </a:fld>
            <a:endParaRPr lang="en-US"/>
          </a:p>
        </p:txBody>
      </p:sp>
      <p:sp>
        <p:nvSpPr>
          <p:cNvPr id="5" name="Footer Placeholder 4"/>
          <p:cNvSpPr>
            <a:spLocks noGrp="1"/>
          </p:cNvSpPr>
          <p:nvPr>
            <p:ph type="ftr" sz="quarter" idx="11"/>
          </p:nvPr>
        </p:nvSpPr>
        <p:spPr/>
        <p:txBody>
          <a:bodyPr/>
          <a:lstStyle>
            <a:lvl1pPr>
              <a:defRPr>
                <a:latin typeface="等线" panose="02010600030101010101" pitchFamily="2" charset="-122"/>
                <a:ea typeface="等线" panose="02010600030101010101" pitchFamily="2" charset="-122"/>
              </a:defRPr>
            </a:lvl1pPr>
          </a:lstStyle>
          <a:p>
            <a:endParaRPr lang="en-US"/>
          </a:p>
        </p:txBody>
      </p:sp>
      <p:sp>
        <p:nvSpPr>
          <p:cNvPr id="6" name="Slide Number Placeholder 5"/>
          <p:cNvSpPr>
            <a:spLocks noGrp="1"/>
          </p:cNvSpPr>
          <p:nvPr>
            <p:ph type="sldNum" sz="quarter" idx="12"/>
          </p:nvPr>
        </p:nvSpPr>
        <p:spPr/>
        <p:txBody>
          <a:bodyPr/>
          <a:lstStyle>
            <a:lvl1pPr>
              <a:defRPr>
                <a:latin typeface="等线" panose="02010600030101010101" pitchFamily="2" charset="-122"/>
                <a:ea typeface="等线" panose="02010600030101010101" pitchFamily="2" charset="-122"/>
              </a:defRPr>
            </a:lvl1pPr>
          </a:lstStyle>
          <a:p>
            <a:fld id="{7EE0A8F0-84C5-4BA4-BBC5-80C4F485D55F}" type="slidenum">
              <a:rPr lang="en-US" smtClean="0"/>
              <a:pPr/>
              <a:t>‹#›</a:t>
            </a:fld>
            <a:endParaRPr lang="en-US"/>
          </a:p>
        </p:txBody>
      </p:sp>
    </p:spTree>
    <p:extLst>
      <p:ext uri="{BB962C8B-B14F-4D97-AF65-F5344CB8AC3E}">
        <p14:creationId xmlns:p14="http://schemas.microsoft.com/office/powerpoint/2010/main" val="37366936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lvl1pPr>
              <a:defRPr>
                <a:latin typeface="等线" panose="02010600030101010101" pitchFamily="2" charset="-122"/>
                <a:ea typeface="等线" panose="02010600030101010101" pitchFamily="2" charset="-122"/>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lvl1pPr>
              <a:defRPr>
                <a:latin typeface="等线" panose="02010600030101010101" pitchFamily="2" charset="-122"/>
                <a:ea typeface="等线" panose="02010600030101010101" pitchFamily="2" charset="-122"/>
              </a:defRPr>
            </a:lvl1pPr>
            <a:lvl2pPr>
              <a:defRPr>
                <a:latin typeface="等线" panose="02010600030101010101" pitchFamily="2" charset="-122"/>
                <a:ea typeface="等线" panose="02010600030101010101" pitchFamily="2" charset="-122"/>
              </a:defRPr>
            </a:lvl2pPr>
            <a:lvl3pPr>
              <a:defRPr>
                <a:latin typeface="等线" panose="02010600030101010101" pitchFamily="2" charset="-122"/>
                <a:ea typeface="等线" panose="02010600030101010101" pitchFamily="2" charset="-122"/>
              </a:defRPr>
            </a:lvl3pPr>
            <a:lvl4pPr>
              <a:defRPr>
                <a:latin typeface="等线" panose="02010600030101010101" pitchFamily="2" charset="-122"/>
                <a:ea typeface="等线" panose="02010600030101010101" pitchFamily="2" charset="-122"/>
              </a:defRPr>
            </a:lvl4pPr>
            <a:lvl5pPr>
              <a:defRPr>
                <a:latin typeface="等线" panose="02010600030101010101" pitchFamily="2" charset="-122"/>
                <a:ea typeface="等线" panose="02010600030101010101" pitchFamily="2" charset="-122"/>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atin typeface="等线" panose="02010600030101010101" pitchFamily="2" charset="-122"/>
                <a:ea typeface="等线" panose="02010600030101010101" pitchFamily="2" charset="-122"/>
              </a:defRPr>
            </a:lvl1pPr>
          </a:lstStyle>
          <a:p>
            <a:fld id="{8DEC5DCC-01DA-4B14-80F1-4ACF77CDCF80}" type="datetimeFigureOut">
              <a:rPr lang="en-US" smtClean="0"/>
              <a:pPr/>
              <a:t>1/7/2019</a:t>
            </a:fld>
            <a:endParaRPr lang="en-US"/>
          </a:p>
        </p:txBody>
      </p:sp>
      <p:sp>
        <p:nvSpPr>
          <p:cNvPr id="5" name="Footer Placeholder 4"/>
          <p:cNvSpPr>
            <a:spLocks noGrp="1"/>
          </p:cNvSpPr>
          <p:nvPr>
            <p:ph type="ftr" sz="quarter" idx="11"/>
          </p:nvPr>
        </p:nvSpPr>
        <p:spPr/>
        <p:txBody>
          <a:bodyPr/>
          <a:lstStyle>
            <a:lvl1pPr>
              <a:defRPr>
                <a:latin typeface="等线" panose="02010600030101010101" pitchFamily="2" charset="-122"/>
                <a:ea typeface="等线" panose="02010600030101010101" pitchFamily="2" charset="-122"/>
              </a:defRPr>
            </a:lvl1pPr>
          </a:lstStyle>
          <a:p>
            <a:endParaRPr lang="en-US"/>
          </a:p>
        </p:txBody>
      </p:sp>
      <p:sp>
        <p:nvSpPr>
          <p:cNvPr id="6" name="Slide Number Placeholder 5"/>
          <p:cNvSpPr>
            <a:spLocks noGrp="1"/>
          </p:cNvSpPr>
          <p:nvPr>
            <p:ph type="sldNum" sz="quarter" idx="12"/>
          </p:nvPr>
        </p:nvSpPr>
        <p:spPr/>
        <p:txBody>
          <a:bodyPr/>
          <a:lstStyle>
            <a:lvl1pPr>
              <a:defRPr>
                <a:latin typeface="等线" panose="02010600030101010101" pitchFamily="2" charset="-122"/>
                <a:ea typeface="等线" panose="02010600030101010101" pitchFamily="2" charset="-122"/>
              </a:defRPr>
            </a:lvl1pPr>
          </a:lstStyle>
          <a:p>
            <a:fld id="{7EE0A8F0-84C5-4BA4-BBC5-80C4F485D55F}" type="slidenum">
              <a:rPr lang="en-US" smtClean="0"/>
              <a:pPr/>
              <a:t>‹#›</a:t>
            </a:fld>
            <a:endParaRPr lang="en-US"/>
          </a:p>
        </p:txBody>
      </p:sp>
    </p:spTree>
    <p:extLst>
      <p:ext uri="{BB962C8B-B14F-4D97-AF65-F5344CB8AC3E}">
        <p14:creationId xmlns:p14="http://schemas.microsoft.com/office/powerpoint/2010/main" val="28991449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等线" panose="02010600030101010101" pitchFamily="2" charset="-122"/>
                <a:ea typeface="等线" panose="02010600030101010101" pitchFamily="2" charset="-122"/>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a:latin typeface="等线" panose="02010600030101010101" pitchFamily="2" charset="-122"/>
                <a:ea typeface="等线" panose="02010600030101010101" pitchFamily="2" charset="-122"/>
              </a:defRPr>
            </a:lvl1pPr>
            <a:lvl2pPr>
              <a:defRPr>
                <a:latin typeface="等线" panose="02010600030101010101" pitchFamily="2" charset="-122"/>
                <a:ea typeface="等线" panose="02010600030101010101" pitchFamily="2" charset="-122"/>
              </a:defRPr>
            </a:lvl2pPr>
            <a:lvl3pPr>
              <a:defRPr>
                <a:latin typeface="等线" panose="02010600030101010101" pitchFamily="2" charset="-122"/>
                <a:ea typeface="等线" panose="02010600030101010101" pitchFamily="2" charset="-122"/>
              </a:defRPr>
            </a:lvl3pPr>
            <a:lvl4pPr>
              <a:defRPr>
                <a:latin typeface="等线" panose="02010600030101010101" pitchFamily="2" charset="-122"/>
                <a:ea typeface="等线" panose="02010600030101010101" pitchFamily="2" charset="-122"/>
              </a:defRPr>
            </a:lvl4pPr>
            <a:lvl5pPr>
              <a:defRPr>
                <a:latin typeface="等线" panose="02010600030101010101" pitchFamily="2" charset="-122"/>
                <a:ea typeface="等线" panose="02010600030101010101" pitchFamily="2" charset="-122"/>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atin typeface="等线" panose="02010600030101010101" pitchFamily="2" charset="-122"/>
                <a:ea typeface="等线" panose="02010600030101010101" pitchFamily="2" charset="-122"/>
              </a:defRPr>
            </a:lvl1pPr>
          </a:lstStyle>
          <a:p>
            <a:fld id="{8DEC5DCC-01DA-4B14-80F1-4ACF77CDCF80}" type="datetimeFigureOut">
              <a:rPr lang="en-US" smtClean="0"/>
              <a:pPr/>
              <a:t>1/7/2019</a:t>
            </a:fld>
            <a:endParaRPr lang="en-US"/>
          </a:p>
        </p:txBody>
      </p:sp>
      <p:sp>
        <p:nvSpPr>
          <p:cNvPr id="5" name="Footer Placeholder 4"/>
          <p:cNvSpPr>
            <a:spLocks noGrp="1"/>
          </p:cNvSpPr>
          <p:nvPr>
            <p:ph type="ftr" sz="quarter" idx="11"/>
          </p:nvPr>
        </p:nvSpPr>
        <p:spPr/>
        <p:txBody>
          <a:bodyPr/>
          <a:lstStyle>
            <a:lvl1pPr>
              <a:defRPr>
                <a:latin typeface="等线" panose="02010600030101010101" pitchFamily="2" charset="-122"/>
                <a:ea typeface="等线" panose="02010600030101010101" pitchFamily="2" charset="-122"/>
              </a:defRPr>
            </a:lvl1pPr>
          </a:lstStyle>
          <a:p>
            <a:endParaRPr lang="en-US"/>
          </a:p>
        </p:txBody>
      </p:sp>
      <p:sp>
        <p:nvSpPr>
          <p:cNvPr id="6" name="Slide Number Placeholder 5"/>
          <p:cNvSpPr>
            <a:spLocks noGrp="1"/>
          </p:cNvSpPr>
          <p:nvPr>
            <p:ph type="sldNum" sz="quarter" idx="12"/>
          </p:nvPr>
        </p:nvSpPr>
        <p:spPr/>
        <p:txBody>
          <a:bodyPr/>
          <a:lstStyle>
            <a:lvl1pPr>
              <a:defRPr>
                <a:latin typeface="等线" panose="02010600030101010101" pitchFamily="2" charset="-122"/>
                <a:ea typeface="等线" panose="02010600030101010101" pitchFamily="2" charset="-122"/>
              </a:defRPr>
            </a:lvl1pPr>
          </a:lstStyle>
          <a:p>
            <a:fld id="{7EE0A8F0-84C5-4BA4-BBC5-80C4F485D55F}" type="slidenum">
              <a:rPr lang="en-US" smtClean="0"/>
              <a:pPr/>
              <a:t>‹#›</a:t>
            </a:fld>
            <a:endParaRPr lang="en-US"/>
          </a:p>
        </p:txBody>
      </p:sp>
    </p:spTree>
    <p:extLst>
      <p:ext uri="{BB962C8B-B14F-4D97-AF65-F5344CB8AC3E}">
        <p14:creationId xmlns:p14="http://schemas.microsoft.com/office/powerpoint/2010/main" val="25198668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atin typeface="等线" panose="02010600030101010101" pitchFamily="2" charset="-122"/>
                <a:ea typeface="等线" panose="02010600030101010101" pitchFamily="2" charset="-122"/>
              </a:defRPr>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latin typeface="等线" panose="02010600030101010101" pitchFamily="2" charset="-122"/>
                <a:ea typeface="等线" panose="02010600030101010101" pitchFamily="2" charset="-122"/>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latin typeface="等线" panose="02010600030101010101" pitchFamily="2" charset="-122"/>
                <a:ea typeface="等线" panose="02010600030101010101" pitchFamily="2" charset="-122"/>
              </a:defRPr>
            </a:lvl1pPr>
          </a:lstStyle>
          <a:p>
            <a:fld id="{8DEC5DCC-01DA-4B14-80F1-4ACF77CDCF80}" type="datetimeFigureOut">
              <a:rPr lang="en-US" smtClean="0"/>
              <a:pPr/>
              <a:t>1/7/2019</a:t>
            </a:fld>
            <a:endParaRPr lang="en-US"/>
          </a:p>
        </p:txBody>
      </p:sp>
      <p:sp>
        <p:nvSpPr>
          <p:cNvPr id="5" name="Footer Placeholder 4"/>
          <p:cNvSpPr>
            <a:spLocks noGrp="1"/>
          </p:cNvSpPr>
          <p:nvPr>
            <p:ph type="ftr" sz="quarter" idx="11"/>
          </p:nvPr>
        </p:nvSpPr>
        <p:spPr/>
        <p:txBody>
          <a:bodyPr/>
          <a:lstStyle>
            <a:lvl1pPr>
              <a:defRPr>
                <a:latin typeface="等线" panose="02010600030101010101" pitchFamily="2" charset="-122"/>
                <a:ea typeface="等线" panose="02010600030101010101" pitchFamily="2" charset="-122"/>
              </a:defRPr>
            </a:lvl1pPr>
          </a:lstStyle>
          <a:p>
            <a:endParaRPr lang="en-US"/>
          </a:p>
        </p:txBody>
      </p:sp>
      <p:sp>
        <p:nvSpPr>
          <p:cNvPr id="6" name="Slide Number Placeholder 5"/>
          <p:cNvSpPr>
            <a:spLocks noGrp="1"/>
          </p:cNvSpPr>
          <p:nvPr>
            <p:ph type="sldNum" sz="quarter" idx="12"/>
          </p:nvPr>
        </p:nvSpPr>
        <p:spPr/>
        <p:txBody>
          <a:bodyPr/>
          <a:lstStyle>
            <a:lvl1pPr>
              <a:defRPr>
                <a:latin typeface="等线" panose="02010600030101010101" pitchFamily="2" charset="-122"/>
                <a:ea typeface="等线" panose="02010600030101010101" pitchFamily="2" charset="-122"/>
              </a:defRPr>
            </a:lvl1pPr>
          </a:lstStyle>
          <a:p>
            <a:fld id="{7EE0A8F0-84C5-4BA4-BBC5-80C4F485D55F}" type="slidenum">
              <a:rPr lang="en-US" smtClean="0"/>
              <a:pPr/>
              <a:t>‹#›</a:t>
            </a:fld>
            <a:endParaRPr lang="en-US"/>
          </a:p>
        </p:txBody>
      </p:sp>
    </p:spTree>
    <p:extLst>
      <p:ext uri="{BB962C8B-B14F-4D97-AF65-F5344CB8AC3E}">
        <p14:creationId xmlns:p14="http://schemas.microsoft.com/office/powerpoint/2010/main" val="13820185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等线" panose="02010600030101010101" pitchFamily="2" charset="-122"/>
                <a:ea typeface="等线" panose="02010600030101010101" pitchFamily="2" charset="-122"/>
              </a:defRPr>
            </a:lvl1p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lvl1pPr>
              <a:defRPr>
                <a:latin typeface="等线" panose="02010600030101010101" pitchFamily="2" charset="-122"/>
                <a:ea typeface="等线" panose="02010600030101010101" pitchFamily="2" charset="-122"/>
              </a:defRPr>
            </a:lvl1pPr>
            <a:lvl2pPr>
              <a:defRPr>
                <a:latin typeface="等线" panose="02010600030101010101" pitchFamily="2" charset="-122"/>
                <a:ea typeface="等线" panose="02010600030101010101" pitchFamily="2" charset="-122"/>
              </a:defRPr>
            </a:lvl2pPr>
            <a:lvl3pPr>
              <a:defRPr>
                <a:latin typeface="等线" panose="02010600030101010101" pitchFamily="2" charset="-122"/>
                <a:ea typeface="等线" panose="02010600030101010101" pitchFamily="2" charset="-122"/>
              </a:defRPr>
            </a:lvl3pPr>
            <a:lvl4pPr>
              <a:defRPr>
                <a:latin typeface="等线" panose="02010600030101010101" pitchFamily="2" charset="-122"/>
                <a:ea typeface="等线" panose="02010600030101010101" pitchFamily="2" charset="-122"/>
              </a:defRPr>
            </a:lvl4pPr>
            <a:lvl5pPr>
              <a:defRPr>
                <a:latin typeface="等线" panose="02010600030101010101" pitchFamily="2" charset="-122"/>
                <a:ea typeface="等线" panose="02010600030101010101" pitchFamily="2" charset="-122"/>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lvl1pPr>
              <a:defRPr>
                <a:latin typeface="等线" panose="02010600030101010101" pitchFamily="2" charset="-122"/>
                <a:ea typeface="等线" panose="02010600030101010101" pitchFamily="2" charset="-122"/>
              </a:defRPr>
            </a:lvl1pPr>
            <a:lvl2pPr>
              <a:defRPr>
                <a:latin typeface="等线" panose="02010600030101010101" pitchFamily="2" charset="-122"/>
                <a:ea typeface="等线" panose="02010600030101010101" pitchFamily="2" charset="-122"/>
              </a:defRPr>
            </a:lvl2pPr>
            <a:lvl3pPr>
              <a:defRPr>
                <a:latin typeface="等线" panose="02010600030101010101" pitchFamily="2" charset="-122"/>
                <a:ea typeface="等线" panose="02010600030101010101" pitchFamily="2" charset="-122"/>
              </a:defRPr>
            </a:lvl3pPr>
            <a:lvl4pPr>
              <a:defRPr>
                <a:latin typeface="等线" panose="02010600030101010101" pitchFamily="2" charset="-122"/>
                <a:ea typeface="等线" panose="02010600030101010101" pitchFamily="2" charset="-122"/>
              </a:defRPr>
            </a:lvl4pPr>
            <a:lvl5pPr>
              <a:defRPr>
                <a:latin typeface="等线" panose="02010600030101010101" pitchFamily="2" charset="-122"/>
                <a:ea typeface="等线" panose="02010600030101010101" pitchFamily="2" charset="-122"/>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lvl1pPr>
              <a:defRPr>
                <a:latin typeface="等线" panose="02010600030101010101" pitchFamily="2" charset="-122"/>
                <a:ea typeface="等线" panose="02010600030101010101" pitchFamily="2" charset="-122"/>
              </a:defRPr>
            </a:lvl1pPr>
          </a:lstStyle>
          <a:p>
            <a:fld id="{8DEC5DCC-01DA-4B14-80F1-4ACF77CDCF80}" type="datetimeFigureOut">
              <a:rPr lang="en-US" smtClean="0"/>
              <a:pPr/>
              <a:t>1/7/2019</a:t>
            </a:fld>
            <a:endParaRPr lang="en-US"/>
          </a:p>
        </p:txBody>
      </p:sp>
      <p:sp>
        <p:nvSpPr>
          <p:cNvPr id="6" name="Footer Placeholder 5"/>
          <p:cNvSpPr>
            <a:spLocks noGrp="1"/>
          </p:cNvSpPr>
          <p:nvPr>
            <p:ph type="ftr" sz="quarter" idx="11"/>
          </p:nvPr>
        </p:nvSpPr>
        <p:spPr/>
        <p:txBody>
          <a:bodyPr/>
          <a:lstStyle>
            <a:lvl1pPr>
              <a:defRPr>
                <a:latin typeface="等线" panose="02010600030101010101" pitchFamily="2" charset="-122"/>
                <a:ea typeface="等线" panose="02010600030101010101" pitchFamily="2" charset="-122"/>
              </a:defRPr>
            </a:lvl1pPr>
          </a:lstStyle>
          <a:p>
            <a:endParaRPr lang="en-US"/>
          </a:p>
        </p:txBody>
      </p:sp>
      <p:sp>
        <p:nvSpPr>
          <p:cNvPr id="7" name="Slide Number Placeholder 6"/>
          <p:cNvSpPr>
            <a:spLocks noGrp="1"/>
          </p:cNvSpPr>
          <p:nvPr>
            <p:ph type="sldNum" sz="quarter" idx="12"/>
          </p:nvPr>
        </p:nvSpPr>
        <p:spPr/>
        <p:txBody>
          <a:bodyPr/>
          <a:lstStyle>
            <a:lvl1pPr>
              <a:defRPr>
                <a:latin typeface="等线" panose="02010600030101010101" pitchFamily="2" charset="-122"/>
                <a:ea typeface="等线" panose="02010600030101010101" pitchFamily="2" charset="-122"/>
              </a:defRPr>
            </a:lvl1pPr>
          </a:lstStyle>
          <a:p>
            <a:fld id="{7EE0A8F0-84C5-4BA4-BBC5-80C4F485D55F}" type="slidenum">
              <a:rPr lang="en-US" smtClean="0"/>
              <a:pPr/>
              <a:t>‹#›</a:t>
            </a:fld>
            <a:endParaRPr lang="en-US"/>
          </a:p>
        </p:txBody>
      </p:sp>
    </p:spTree>
    <p:extLst>
      <p:ext uri="{BB962C8B-B14F-4D97-AF65-F5344CB8AC3E}">
        <p14:creationId xmlns:p14="http://schemas.microsoft.com/office/powerpoint/2010/main" val="19758957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lvl1pPr>
              <a:defRPr>
                <a:latin typeface="等线" panose="02010600030101010101" pitchFamily="2" charset="-122"/>
                <a:ea typeface="等线" panose="02010600030101010101" pitchFamily="2" charset="-122"/>
              </a:defRPr>
            </a:lvl1p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atin typeface="等线" panose="02010600030101010101" pitchFamily="2" charset="-122"/>
                <a:ea typeface="等线" panose="02010600030101010101" pitchFamily="2"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29842" y="2505075"/>
            <a:ext cx="3868340" cy="3684588"/>
          </a:xfrm>
        </p:spPr>
        <p:txBody>
          <a:bodyPr/>
          <a:lstStyle>
            <a:lvl1pPr>
              <a:defRPr>
                <a:latin typeface="等线" panose="02010600030101010101" pitchFamily="2" charset="-122"/>
                <a:ea typeface="等线" panose="02010600030101010101" pitchFamily="2" charset="-122"/>
              </a:defRPr>
            </a:lvl1pPr>
            <a:lvl2pPr>
              <a:defRPr>
                <a:latin typeface="等线" panose="02010600030101010101" pitchFamily="2" charset="-122"/>
                <a:ea typeface="等线" panose="02010600030101010101" pitchFamily="2" charset="-122"/>
              </a:defRPr>
            </a:lvl2pPr>
            <a:lvl3pPr>
              <a:defRPr>
                <a:latin typeface="等线" panose="02010600030101010101" pitchFamily="2" charset="-122"/>
                <a:ea typeface="等线" panose="02010600030101010101" pitchFamily="2" charset="-122"/>
              </a:defRPr>
            </a:lvl3pPr>
            <a:lvl4pPr>
              <a:defRPr>
                <a:latin typeface="等线" panose="02010600030101010101" pitchFamily="2" charset="-122"/>
                <a:ea typeface="等线" panose="02010600030101010101" pitchFamily="2" charset="-122"/>
              </a:defRPr>
            </a:lvl4pPr>
            <a:lvl5pPr>
              <a:defRPr>
                <a:latin typeface="等线" panose="02010600030101010101" pitchFamily="2" charset="-122"/>
                <a:ea typeface="等线" panose="02010600030101010101" pitchFamily="2" charset="-122"/>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atin typeface="等线" panose="02010600030101010101" pitchFamily="2" charset="-122"/>
                <a:ea typeface="等线" panose="02010600030101010101" pitchFamily="2"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29150" y="2505075"/>
            <a:ext cx="3887391" cy="3684588"/>
          </a:xfrm>
        </p:spPr>
        <p:txBody>
          <a:bodyPr/>
          <a:lstStyle>
            <a:lvl1pPr>
              <a:defRPr>
                <a:latin typeface="等线" panose="02010600030101010101" pitchFamily="2" charset="-122"/>
                <a:ea typeface="等线" panose="02010600030101010101" pitchFamily="2" charset="-122"/>
              </a:defRPr>
            </a:lvl1pPr>
            <a:lvl2pPr>
              <a:defRPr>
                <a:latin typeface="等线" panose="02010600030101010101" pitchFamily="2" charset="-122"/>
                <a:ea typeface="等线" panose="02010600030101010101" pitchFamily="2" charset="-122"/>
              </a:defRPr>
            </a:lvl2pPr>
            <a:lvl3pPr>
              <a:defRPr>
                <a:latin typeface="等线" panose="02010600030101010101" pitchFamily="2" charset="-122"/>
                <a:ea typeface="等线" panose="02010600030101010101" pitchFamily="2" charset="-122"/>
              </a:defRPr>
            </a:lvl3pPr>
            <a:lvl4pPr>
              <a:defRPr>
                <a:latin typeface="等线" panose="02010600030101010101" pitchFamily="2" charset="-122"/>
                <a:ea typeface="等线" panose="02010600030101010101" pitchFamily="2" charset="-122"/>
              </a:defRPr>
            </a:lvl4pPr>
            <a:lvl5pPr>
              <a:defRPr>
                <a:latin typeface="等线" panose="02010600030101010101" pitchFamily="2" charset="-122"/>
                <a:ea typeface="等线" panose="02010600030101010101" pitchFamily="2" charset="-122"/>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lvl1pPr>
              <a:defRPr>
                <a:latin typeface="等线" panose="02010600030101010101" pitchFamily="2" charset="-122"/>
                <a:ea typeface="等线" panose="02010600030101010101" pitchFamily="2" charset="-122"/>
              </a:defRPr>
            </a:lvl1pPr>
          </a:lstStyle>
          <a:p>
            <a:fld id="{8DEC5DCC-01DA-4B14-80F1-4ACF77CDCF80}" type="datetimeFigureOut">
              <a:rPr lang="en-US" smtClean="0"/>
              <a:pPr/>
              <a:t>1/7/2019</a:t>
            </a:fld>
            <a:endParaRPr lang="en-US"/>
          </a:p>
        </p:txBody>
      </p:sp>
      <p:sp>
        <p:nvSpPr>
          <p:cNvPr id="8" name="Footer Placeholder 7"/>
          <p:cNvSpPr>
            <a:spLocks noGrp="1"/>
          </p:cNvSpPr>
          <p:nvPr>
            <p:ph type="ftr" sz="quarter" idx="11"/>
          </p:nvPr>
        </p:nvSpPr>
        <p:spPr/>
        <p:txBody>
          <a:bodyPr/>
          <a:lstStyle>
            <a:lvl1pPr>
              <a:defRPr>
                <a:latin typeface="等线" panose="02010600030101010101" pitchFamily="2" charset="-122"/>
                <a:ea typeface="等线" panose="02010600030101010101" pitchFamily="2" charset="-122"/>
              </a:defRPr>
            </a:lvl1pPr>
          </a:lstStyle>
          <a:p>
            <a:endParaRPr lang="en-US"/>
          </a:p>
        </p:txBody>
      </p:sp>
      <p:sp>
        <p:nvSpPr>
          <p:cNvPr id="9" name="Slide Number Placeholder 8"/>
          <p:cNvSpPr>
            <a:spLocks noGrp="1"/>
          </p:cNvSpPr>
          <p:nvPr>
            <p:ph type="sldNum" sz="quarter" idx="12"/>
          </p:nvPr>
        </p:nvSpPr>
        <p:spPr/>
        <p:txBody>
          <a:bodyPr/>
          <a:lstStyle>
            <a:lvl1pPr>
              <a:defRPr>
                <a:latin typeface="等线" panose="02010600030101010101" pitchFamily="2" charset="-122"/>
                <a:ea typeface="等线" panose="02010600030101010101" pitchFamily="2" charset="-122"/>
              </a:defRPr>
            </a:lvl1pPr>
          </a:lstStyle>
          <a:p>
            <a:fld id="{7EE0A8F0-84C5-4BA4-BBC5-80C4F485D55F}" type="slidenum">
              <a:rPr lang="en-US" smtClean="0"/>
              <a:pPr/>
              <a:t>‹#›</a:t>
            </a:fld>
            <a:endParaRPr lang="en-US"/>
          </a:p>
        </p:txBody>
      </p:sp>
    </p:spTree>
    <p:extLst>
      <p:ext uri="{BB962C8B-B14F-4D97-AF65-F5344CB8AC3E}">
        <p14:creationId xmlns:p14="http://schemas.microsoft.com/office/powerpoint/2010/main" val="38029629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等线" panose="02010600030101010101" pitchFamily="2" charset="-122"/>
                <a:ea typeface="等线" panose="02010600030101010101" pitchFamily="2" charset="-122"/>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lvl1pPr>
              <a:defRPr>
                <a:latin typeface="等线" panose="02010600030101010101" pitchFamily="2" charset="-122"/>
                <a:ea typeface="等线" panose="02010600030101010101" pitchFamily="2" charset="-122"/>
              </a:defRPr>
            </a:lvl1pPr>
          </a:lstStyle>
          <a:p>
            <a:fld id="{8DEC5DCC-01DA-4B14-80F1-4ACF77CDCF80}" type="datetimeFigureOut">
              <a:rPr lang="en-US" smtClean="0"/>
              <a:pPr/>
              <a:t>1/7/2019</a:t>
            </a:fld>
            <a:endParaRPr lang="en-US"/>
          </a:p>
        </p:txBody>
      </p:sp>
      <p:sp>
        <p:nvSpPr>
          <p:cNvPr id="4" name="Footer Placeholder 3"/>
          <p:cNvSpPr>
            <a:spLocks noGrp="1"/>
          </p:cNvSpPr>
          <p:nvPr>
            <p:ph type="ftr" sz="quarter" idx="11"/>
          </p:nvPr>
        </p:nvSpPr>
        <p:spPr/>
        <p:txBody>
          <a:bodyPr/>
          <a:lstStyle>
            <a:lvl1pPr>
              <a:defRPr>
                <a:latin typeface="等线" panose="02010600030101010101" pitchFamily="2" charset="-122"/>
                <a:ea typeface="等线" panose="02010600030101010101" pitchFamily="2" charset="-122"/>
              </a:defRPr>
            </a:lvl1pPr>
          </a:lstStyle>
          <a:p>
            <a:endParaRPr lang="en-US"/>
          </a:p>
        </p:txBody>
      </p:sp>
      <p:sp>
        <p:nvSpPr>
          <p:cNvPr id="5" name="Slide Number Placeholder 4"/>
          <p:cNvSpPr>
            <a:spLocks noGrp="1"/>
          </p:cNvSpPr>
          <p:nvPr>
            <p:ph type="sldNum" sz="quarter" idx="12"/>
          </p:nvPr>
        </p:nvSpPr>
        <p:spPr/>
        <p:txBody>
          <a:bodyPr/>
          <a:lstStyle>
            <a:lvl1pPr>
              <a:defRPr>
                <a:latin typeface="等线" panose="02010600030101010101" pitchFamily="2" charset="-122"/>
                <a:ea typeface="等线" panose="02010600030101010101" pitchFamily="2" charset="-122"/>
              </a:defRPr>
            </a:lvl1pPr>
          </a:lstStyle>
          <a:p>
            <a:fld id="{7EE0A8F0-84C5-4BA4-BBC5-80C4F485D55F}" type="slidenum">
              <a:rPr lang="en-US" smtClean="0"/>
              <a:pPr/>
              <a:t>‹#›</a:t>
            </a:fld>
            <a:endParaRPr lang="en-US"/>
          </a:p>
        </p:txBody>
      </p:sp>
    </p:spTree>
    <p:extLst>
      <p:ext uri="{BB962C8B-B14F-4D97-AF65-F5344CB8AC3E}">
        <p14:creationId xmlns:p14="http://schemas.microsoft.com/office/powerpoint/2010/main" val="10027616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atin typeface="等线" panose="02010600030101010101" pitchFamily="2" charset="-122"/>
                <a:ea typeface="等线" panose="02010600030101010101" pitchFamily="2" charset="-122"/>
              </a:defRPr>
            </a:lvl1pPr>
          </a:lstStyle>
          <a:p>
            <a:fld id="{8DEC5DCC-01DA-4B14-80F1-4ACF77CDCF80}" type="datetimeFigureOut">
              <a:rPr lang="en-US" smtClean="0"/>
              <a:pPr/>
              <a:t>1/7/2019</a:t>
            </a:fld>
            <a:endParaRPr lang="en-US"/>
          </a:p>
        </p:txBody>
      </p:sp>
      <p:sp>
        <p:nvSpPr>
          <p:cNvPr id="3" name="Footer Placeholder 2"/>
          <p:cNvSpPr>
            <a:spLocks noGrp="1"/>
          </p:cNvSpPr>
          <p:nvPr>
            <p:ph type="ftr" sz="quarter" idx="11"/>
          </p:nvPr>
        </p:nvSpPr>
        <p:spPr/>
        <p:txBody>
          <a:bodyPr/>
          <a:lstStyle>
            <a:lvl1pPr>
              <a:defRPr>
                <a:latin typeface="等线" panose="02010600030101010101" pitchFamily="2" charset="-122"/>
                <a:ea typeface="等线" panose="02010600030101010101" pitchFamily="2" charset="-122"/>
              </a:defRPr>
            </a:lvl1pPr>
          </a:lstStyle>
          <a:p>
            <a:endParaRPr lang="en-US"/>
          </a:p>
        </p:txBody>
      </p:sp>
      <p:sp>
        <p:nvSpPr>
          <p:cNvPr id="4" name="Slide Number Placeholder 3"/>
          <p:cNvSpPr>
            <a:spLocks noGrp="1"/>
          </p:cNvSpPr>
          <p:nvPr>
            <p:ph type="sldNum" sz="quarter" idx="12"/>
          </p:nvPr>
        </p:nvSpPr>
        <p:spPr/>
        <p:txBody>
          <a:bodyPr/>
          <a:lstStyle>
            <a:lvl1pPr>
              <a:defRPr>
                <a:latin typeface="等线" panose="02010600030101010101" pitchFamily="2" charset="-122"/>
                <a:ea typeface="等线" panose="02010600030101010101" pitchFamily="2" charset="-122"/>
              </a:defRPr>
            </a:lvl1pPr>
          </a:lstStyle>
          <a:p>
            <a:fld id="{7EE0A8F0-84C5-4BA4-BBC5-80C4F485D55F}" type="slidenum">
              <a:rPr lang="en-US" smtClean="0"/>
              <a:pPr/>
              <a:t>‹#›</a:t>
            </a:fld>
            <a:endParaRPr lang="en-US"/>
          </a:p>
        </p:txBody>
      </p:sp>
    </p:spTree>
    <p:extLst>
      <p:ext uri="{BB962C8B-B14F-4D97-AF65-F5344CB8AC3E}">
        <p14:creationId xmlns:p14="http://schemas.microsoft.com/office/powerpoint/2010/main" val="38158047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atin typeface="等线" panose="02010600030101010101" pitchFamily="2" charset="-122"/>
                <a:ea typeface="等线" panose="02010600030101010101" pitchFamily="2" charset="-122"/>
              </a:defRPr>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atin typeface="等线" panose="02010600030101010101" pitchFamily="2" charset="-122"/>
                <a:ea typeface="等线" panose="02010600030101010101" pitchFamily="2" charset="-122"/>
              </a:defRPr>
            </a:lvl1pPr>
            <a:lvl2pPr>
              <a:defRPr sz="2800">
                <a:latin typeface="等线" panose="02010600030101010101" pitchFamily="2" charset="-122"/>
                <a:ea typeface="等线" panose="02010600030101010101" pitchFamily="2" charset="-122"/>
              </a:defRPr>
            </a:lvl2pPr>
            <a:lvl3pPr>
              <a:defRPr sz="2400">
                <a:latin typeface="等线" panose="02010600030101010101" pitchFamily="2" charset="-122"/>
                <a:ea typeface="等线" panose="02010600030101010101" pitchFamily="2" charset="-122"/>
              </a:defRPr>
            </a:lvl3pPr>
            <a:lvl4pPr>
              <a:defRPr sz="2000">
                <a:latin typeface="等线" panose="02010600030101010101" pitchFamily="2" charset="-122"/>
                <a:ea typeface="等线" panose="02010600030101010101" pitchFamily="2" charset="-122"/>
              </a:defRPr>
            </a:lvl4pPr>
            <a:lvl5pPr>
              <a:defRPr sz="2000">
                <a:latin typeface="等线" panose="02010600030101010101" pitchFamily="2" charset="-122"/>
                <a:ea typeface="等线" panose="02010600030101010101" pitchFamily="2" charset="-122"/>
              </a:defRPr>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atin typeface="等线" panose="02010600030101010101" pitchFamily="2" charset="-122"/>
                <a:ea typeface="等线" panose="02010600030101010101" pitchFamily="2" charset="-122"/>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lvl1pPr>
              <a:defRPr>
                <a:latin typeface="等线" panose="02010600030101010101" pitchFamily="2" charset="-122"/>
                <a:ea typeface="等线" panose="02010600030101010101" pitchFamily="2" charset="-122"/>
              </a:defRPr>
            </a:lvl1pPr>
          </a:lstStyle>
          <a:p>
            <a:fld id="{8DEC5DCC-01DA-4B14-80F1-4ACF77CDCF80}" type="datetimeFigureOut">
              <a:rPr lang="en-US" smtClean="0"/>
              <a:pPr/>
              <a:t>1/7/2019</a:t>
            </a:fld>
            <a:endParaRPr lang="en-US"/>
          </a:p>
        </p:txBody>
      </p:sp>
      <p:sp>
        <p:nvSpPr>
          <p:cNvPr id="6" name="Footer Placeholder 5"/>
          <p:cNvSpPr>
            <a:spLocks noGrp="1"/>
          </p:cNvSpPr>
          <p:nvPr>
            <p:ph type="ftr" sz="quarter" idx="11"/>
          </p:nvPr>
        </p:nvSpPr>
        <p:spPr/>
        <p:txBody>
          <a:bodyPr/>
          <a:lstStyle>
            <a:lvl1pPr>
              <a:defRPr>
                <a:latin typeface="等线" panose="02010600030101010101" pitchFamily="2" charset="-122"/>
                <a:ea typeface="等线" panose="02010600030101010101" pitchFamily="2" charset="-122"/>
              </a:defRPr>
            </a:lvl1pPr>
          </a:lstStyle>
          <a:p>
            <a:endParaRPr lang="en-US"/>
          </a:p>
        </p:txBody>
      </p:sp>
      <p:sp>
        <p:nvSpPr>
          <p:cNvPr id="7" name="Slide Number Placeholder 6"/>
          <p:cNvSpPr>
            <a:spLocks noGrp="1"/>
          </p:cNvSpPr>
          <p:nvPr>
            <p:ph type="sldNum" sz="quarter" idx="12"/>
          </p:nvPr>
        </p:nvSpPr>
        <p:spPr/>
        <p:txBody>
          <a:bodyPr/>
          <a:lstStyle>
            <a:lvl1pPr>
              <a:defRPr>
                <a:latin typeface="等线" panose="02010600030101010101" pitchFamily="2" charset="-122"/>
                <a:ea typeface="等线" panose="02010600030101010101" pitchFamily="2" charset="-122"/>
              </a:defRPr>
            </a:lvl1pPr>
          </a:lstStyle>
          <a:p>
            <a:fld id="{7EE0A8F0-84C5-4BA4-BBC5-80C4F485D55F}" type="slidenum">
              <a:rPr lang="en-US" smtClean="0"/>
              <a:pPr/>
              <a:t>‹#›</a:t>
            </a:fld>
            <a:endParaRPr lang="en-US"/>
          </a:p>
        </p:txBody>
      </p:sp>
    </p:spTree>
    <p:extLst>
      <p:ext uri="{BB962C8B-B14F-4D97-AF65-F5344CB8AC3E}">
        <p14:creationId xmlns:p14="http://schemas.microsoft.com/office/powerpoint/2010/main" val="42771793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atin typeface="等线" panose="02010600030101010101" pitchFamily="2" charset="-122"/>
                <a:ea typeface="等线" panose="02010600030101010101" pitchFamily="2" charset="-122"/>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atin typeface="等线" panose="02010600030101010101" pitchFamily="2" charset="-122"/>
                <a:ea typeface="等线" panose="02010600030101010101" pitchFamily="2" charset="-122"/>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atin typeface="等线" panose="02010600030101010101" pitchFamily="2" charset="-122"/>
                <a:ea typeface="等线" panose="02010600030101010101" pitchFamily="2" charset="-122"/>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lvl1pPr>
              <a:defRPr>
                <a:latin typeface="等线" panose="02010600030101010101" pitchFamily="2" charset="-122"/>
                <a:ea typeface="等线" panose="02010600030101010101" pitchFamily="2" charset="-122"/>
              </a:defRPr>
            </a:lvl1pPr>
          </a:lstStyle>
          <a:p>
            <a:fld id="{8DEC5DCC-01DA-4B14-80F1-4ACF77CDCF80}" type="datetimeFigureOut">
              <a:rPr lang="en-US" smtClean="0"/>
              <a:pPr/>
              <a:t>1/7/2019</a:t>
            </a:fld>
            <a:endParaRPr lang="en-US"/>
          </a:p>
        </p:txBody>
      </p:sp>
      <p:sp>
        <p:nvSpPr>
          <p:cNvPr id="6" name="Footer Placeholder 5"/>
          <p:cNvSpPr>
            <a:spLocks noGrp="1"/>
          </p:cNvSpPr>
          <p:nvPr>
            <p:ph type="ftr" sz="quarter" idx="11"/>
          </p:nvPr>
        </p:nvSpPr>
        <p:spPr/>
        <p:txBody>
          <a:bodyPr/>
          <a:lstStyle>
            <a:lvl1pPr>
              <a:defRPr>
                <a:latin typeface="等线" panose="02010600030101010101" pitchFamily="2" charset="-122"/>
                <a:ea typeface="等线" panose="02010600030101010101" pitchFamily="2" charset="-122"/>
              </a:defRPr>
            </a:lvl1pPr>
          </a:lstStyle>
          <a:p>
            <a:endParaRPr lang="en-US"/>
          </a:p>
        </p:txBody>
      </p:sp>
      <p:sp>
        <p:nvSpPr>
          <p:cNvPr id="7" name="Slide Number Placeholder 6"/>
          <p:cNvSpPr>
            <a:spLocks noGrp="1"/>
          </p:cNvSpPr>
          <p:nvPr>
            <p:ph type="sldNum" sz="quarter" idx="12"/>
          </p:nvPr>
        </p:nvSpPr>
        <p:spPr/>
        <p:txBody>
          <a:bodyPr/>
          <a:lstStyle>
            <a:lvl1pPr>
              <a:defRPr>
                <a:latin typeface="等线" panose="02010600030101010101" pitchFamily="2" charset="-122"/>
                <a:ea typeface="等线" panose="02010600030101010101" pitchFamily="2" charset="-122"/>
              </a:defRPr>
            </a:lvl1pPr>
          </a:lstStyle>
          <a:p>
            <a:fld id="{7EE0A8F0-84C5-4BA4-BBC5-80C4F485D55F}" type="slidenum">
              <a:rPr lang="en-US" smtClean="0"/>
              <a:pPr/>
              <a:t>‹#›</a:t>
            </a:fld>
            <a:endParaRPr lang="en-US"/>
          </a:p>
        </p:txBody>
      </p:sp>
    </p:spTree>
    <p:extLst>
      <p:ext uri="{BB962C8B-B14F-4D97-AF65-F5344CB8AC3E}">
        <p14:creationId xmlns:p14="http://schemas.microsoft.com/office/powerpoint/2010/main" val="6850576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DEC5DCC-01DA-4B14-80F1-4ACF77CDCF80}" type="datetimeFigureOut">
              <a:rPr lang="en-US" smtClean="0"/>
              <a:t>1/7/2019</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EE0A8F0-84C5-4BA4-BBC5-80C4F485D55F}" type="slidenum">
              <a:rPr lang="en-US" smtClean="0"/>
              <a:t>‹#›</a:t>
            </a:fld>
            <a:endParaRPr lang="en-US"/>
          </a:p>
        </p:txBody>
      </p:sp>
    </p:spTree>
    <p:extLst>
      <p:ext uri="{BB962C8B-B14F-4D97-AF65-F5344CB8AC3E}">
        <p14:creationId xmlns:p14="http://schemas.microsoft.com/office/powerpoint/2010/main" val="33868994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1.xml"/><Relationship Id="rId5" Type="http://schemas.openxmlformats.org/officeDocument/2006/relationships/image" Target="../media/image4.jpeg"/><Relationship Id="rId4" Type="http://schemas.openxmlformats.org/officeDocument/2006/relationships/hyperlink" Target="https://github.com/jakobzhao/storymap"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hyperlink" Target="https://www.w3schools.com/" TargetMode="External"/><Relationship Id="rId13" Type="http://schemas.openxmlformats.org/officeDocument/2006/relationships/hyperlink" Target="https://github.com/jakobzhao/storymap" TargetMode="External"/><Relationship Id="rId3" Type="http://schemas.openxmlformats.org/officeDocument/2006/relationships/hyperlink" Target="http://www.qgis.org/en/site/" TargetMode="External"/><Relationship Id="rId7" Type="http://schemas.openxmlformats.org/officeDocument/2006/relationships/hyperlink" Target="https://www.mapbox.com/" TargetMode="External"/><Relationship Id="rId12" Type="http://schemas.openxmlformats.org/officeDocument/2006/relationships/hyperlink" Target="https://leafletjs.com/" TargetMode="External"/><Relationship Id="rId2" Type="http://schemas.openxmlformats.org/officeDocument/2006/relationships/hyperlink" Target="https://www.google.com/chrome/browser/desktop/index.html" TargetMode="External"/><Relationship Id="rId1" Type="http://schemas.openxmlformats.org/officeDocument/2006/relationships/slideLayout" Target="../slideLayouts/slideLayout2.xml"/><Relationship Id="rId6" Type="http://schemas.openxmlformats.org/officeDocument/2006/relationships/hyperlink" Target="https://jsfiddle.net/" TargetMode="External"/><Relationship Id="rId11" Type="http://schemas.openxmlformats.org/officeDocument/2006/relationships/hyperlink" Target="http://getbootstrap.com/" TargetMode="External"/><Relationship Id="rId5" Type="http://schemas.openxmlformats.org/officeDocument/2006/relationships/hyperlink" Target="https://github.com/" TargetMode="External"/><Relationship Id="rId10" Type="http://schemas.openxmlformats.org/officeDocument/2006/relationships/hyperlink" Target="https://jquery.com/" TargetMode="External"/><Relationship Id="rId4" Type="http://schemas.openxmlformats.org/officeDocument/2006/relationships/hyperlink" Target="http://geoserver.org/" TargetMode="External"/><Relationship Id="rId9" Type="http://schemas.openxmlformats.org/officeDocument/2006/relationships/hyperlink" Target="http://geojson.io/" TargetMode="External"/><Relationship Id="rId14" Type="http://schemas.openxmlformats.org/officeDocument/2006/relationships/hyperlink" Target="https://github.com/jakobzhao/geog371/blob/master/cesiumjs.org"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hyperlink" Target="https://github.com/jakobzhao/geog371/blob/master/labs/lab02" TargetMode="External"/><Relationship Id="rId13" Type="http://schemas.openxmlformats.org/officeDocument/2006/relationships/hyperlink" Target="https://github.com/jakobzhao/geog371/blob/master/readings/wk02.md" TargetMode="External"/><Relationship Id="rId18" Type="http://schemas.openxmlformats.org/officeDocument/2006/relationships/hyperlink" Target="https://github.com/jakobzhao/geog371/blob/master/lectures/lec10" TargetMode="External"/><Relationship Id="rId26" Type="http://schemas.openxmlformats.org/officeDocument/2006/relationships/hyperlink" Target="https://github.com/jakobzhao/geog371/blob/master/lectures/lec15" TargetMode="External"/><Relationship Id="rId39" Type="http://schemas.openxmlformats.org/officeDocument/2006/relationships/hyperlink" Target="https://github.com/jakobzhao/geog371/blob/master/lectures/lec24" TargetMode="External"/><Relationship Id="rId3" Type="http://schemas.openxmlformats.org/officeDocument/2006/relationships/hyperlink" Target="https://github.com/jakobzhao/geog371/blob/master/labs/lab01" TargetMode="External"/><Relationship Id="rId21" Type="http://schemas.openxmlformats.org/officeDocument/2006/relationships/hyperlink" Target="https://github.com/jakobzhao/geog371/blob/master/lectures/lec12" TargetMode="External"/><Relationship Id="rId34" Type="http://schemas.openxmlformats.org/officeDocument/2006/relationships/hyperlink" Target="https://github.com/jakobzhao/geog371/blob/master/lectures/lec21" TargetMode="External"/><Relationship Id="rId42" Type="http://schemas.openxmlformats.org/officeDocument/2006/relationships/hyperlink" Target="https://github.com/jakobzhao/geog371/blob/master/readings/wk09.md" TargetMode="External"/><Relationship Id="rId7" Type="http://schemas.openxmlformats.org/officeDocument/2006/relationships/hyperlink" Target="https://github.com/jakobzhao/geog371/blob/master/lectures/lec04" TargetMode="External"/><Relationship Id="rId12" Type="http://schemas.openxmlformats.org/officeDocument/2006/relationships/hyperlink" Target="https://github.com/jakobzhao/geog371/blob/master/lectures/lec06" TargetMode="External"/><Relationship Id="rId17" Type="http://schemas.openxmlformats.org/officeDocument/2006/relationships/hyperlink" Target="https://github.com/jakobzhao/geog371/blob/master/readings/wk03.md" TargetMode="External"/><Relationship Id="rId25" Type="http://schemas.openxmlformats.org/officeDocument/2006/relationships/hyperlink" Target="https://github.com/jakobzhao/geog371/blob/master/readings/wk05.md" TargetMode="External"/><Relationship Id="rId33" Type="http://schemas.openxmlformats.org/officeDocument/2006/relationships/hyperlink" Target="https://github.com/jakobzhao/geog371/blob/master/readings/wk07.md" TargetMode="External"/><Relationship Id="rId38" Type="http://schemas.openxmlformats.org/officeDocument/2006/relationships/hyperlink" Target="https://github.com/jakobzhao/geog371/blob/master/readings/wk08.md" TargetMode="External"/><Relationship Id="rId2" Type="http://schemas.openxmlformats.org/officeDocument/2006/relationships/hyperlink" Target="https://github.com/jakobzhao/geog371/blob/master/lectures/lec00" TargetMode="External"/><Relationship Id="rId16" Type="http://schemas.openxmlformats.org/officeDocument/2006/relationships/hyperlink" Target="https://github.com/jakobzhao/geog371/blob/master/lectures/lec09" TargetMode="External"/><Relationship Id="rId20" Type="http://schemas.openxmlformats.org/officeDocument/2006/relationships/hyperlink" Target="https://github.com/jakobzhao/geog371/blob/master/labs/lab04" TargetMode="External"/><Relationship Id="rId29" Type="http://schemas.openxmlformats.org/officeDocument/2006/relationships/hyperlink" Target="https://github.com/jakobzhao/geog371/blob/master/lectures/lec17" TargetMode="External"/><Relationship Id="rId41" Type="http://schemas.openxmlformats.org/officeDocument/2006/relationships/hyperlink" Target="https://github.com/jakobzhao/geog371/blob/master/lectures/lec26" TargetMode="External"/><Relationship Id="rId1" Type="http://schemas.openxmlformats.org/officeDocument/2006/relationships/slideLayout" Target="../slideLayouts/slideLayout2.xml"/><Relationship Id="rId6" Type="http://schemas.openxmlformats.org/officeDocument/2006/relationships/hyperlink" Target="https://github.com/jakobzhao/geog371/blob/master/lectures/lec03" TargetMode="External"/><Relationship Id="rId11" Type="http://schemas.openxmlformats.org/officeDocument/2006/relationships/hyperlink" Target="https://github.com/jakobzhao/geog371/blob/master/labs/lab03/readme.md" TargetMode="External"/><Relationship Id="rId24" Type="http://schemas.openxmlformats.org/officeDocument/2006/relationships/hyperlink" Target="https://github.com/jakobzhao/geog371/blob/master/lectures/lec14" TargetMode="External"/><Relationship Id="rId32" Type="http://schemas.openxmlformats.org/officeDocument/2006/relationships/hyperlink" Target="https://github.com/jakobzhao/geog371/blob/master/lectures/lec20" TargetMode="External"/><Relationship Id="rId37" Type="http://schemas.openxmlformats.org/officeDocument/2006/relationships/hyperlink" Target="https://github.com/jakobzhao/geog371/blob/master/lectures/lec23" TargetMode="External"/><Relationship Id="rId40" Type="http://schemas.openxmlformats.org/officeDocument/2006/relationships/hyperlink" Target="https://github.com/jakobzhao/geog371/blob/master/lectures/lec25" TargetMode="External"/><Relationship Id="rId5" Type="http://schemas.openxmlformats.org/officeDocument/2006/relationships/hyperlink" Target="https://github.com/jakobzhao/geog371/blob/master/readings/wk00.md" TargetMode="External"/><Relationship Id="rId15" Type="http://schemas.openxmlformats.org/officeDocument/2006/relationships/hyperlink" Target="https://github.com/jakobzhao/geog371/blob/master/lectures/lec08" TargetMode="External"/><Relationship Id="rId23" Type="http://schemas.openxmlformats.org/officeDocument/2006/relationships/hyperlink" Target="https://github.com/jakobzhao/geog371/blob/master/lectures/lec13" TargetMode="External"/><Relationship Id="rId28" Type="http://schemas.openxmlformats.org/officeDocument/2006/relationships/hyperlink" Target="https://github.com/jakobzhao/geog371/blob/master/labs/lab05/readme.md" TargetMode="External"/><Relationship Id="rId36" Type="http://schemas.openxmlformats.org/officeDocument/2006/relationships/hyperlink" Target="https://github.com/jakobzhao/geog371/blob/master/labs/lab06" TargetMode="External"/><Relationship Id="rId10" Type="http://schemas.openxmlformats.org/officeDocument/2006/relationships/hyperlink" Target="https://github.com/jakobzhao/geog371/blob/master/readings/wk01.md" TargetMode="External"/><Relationship Id="rId19" Type="http://schemas.openxmlformats.org/officeDocument/2006/relationships/hyperlink" Target="https://github.com/jakobzhao/geog371/blob/master/lectures/lec11" TargetMode="External"/><Relationship Id="rId31" Type="http://schemas.openxmlformats.org/officeDocument/2006/relationships/hyperlink" Target="https://github.com/jakobzhao/geog371/blob/master/lectures/lec19" TargetMode="External"/><Relationship Id="rId4" Type="http://schemas.openxmlformats.org/officeDocument/2006/relationships/hyperlink" Target="https://github.com/jakobzhao/geog371/blob/master/lectures/lec02" TargetMode="External"/><Relationship Id="rId9" Type="http://schemas.openxmlformats.org/officeDocument/2006/relationships/hyperlink" Target="https://github.com/jakobzhao/geog371/blob/master/lectures/lec05" TargetMode="External"/><Relationship Id="rId14" Type="http://schemas.openxmlformats.org/officeDocument/2006/relationships/hyperlink" Target="https://github.com/jakobzhao/geog371/blob/master/lectures/lec07" TargetMode="External"/><Relationship Id="rId22" Type="http://schemas.openxmlformats.org/officeDocument/2006/relationships/hyperlink" Target="https://github.com/jakobzhao/geog371/blob/master/readings/wk04.md" TargetMode="External"/><Relationship Id="rId27" Type="http://schemas.openxmlformats.org/officeDocument/2006/relationships/hyperlink" Target="https://github.com/jakobzhao/geog371/blob/master/lectures/lec16" TargetMode="External"/><Relationship Id="rId30" Type="http://schemas.openxmlformats.org/officeDocument/2006/relationships/hyperlink" Target="https://github.com/jakobzhao/geog371/blob/master/readings/wk06.md" TargetMode="External"/><Relationship Id="rId35" Type="http://schemas.openxmlformats.org/officeDocument/2006/relationships/hyperlink" Target="https://github.com/jakobzhao/geog371/blob/master/lectures/lec22"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350963"/>
            <a:ext cx="7772400" cy="2387600"/>
          </a:xfrm>
        </p:spPr>
        <p:txBody>
          <a:bodyPr/>
          <a:lstStyle/>
          <a:p>
            <a:r>
              <a:rPr lang="en-US" altLang="zh-CN" dirty="0">
                <a:latin typeface="等线" panose="02010600030101010101" pitchFamily="2" charset="-122"/>
                <a:ea typeface="等线" panose="02010600030101010101" pitchFamily="2" charset="-122"/>
              </a:rPr>
              <a:t>Course Introduction</a:t>
            </a:r>
            <a:endParaRPr lang="en-US" dirty="0">
              <a:latin typeface="等线" panose="02010600030101010101" pitchFamily="2" charset="-122"/>
              <a:ea typeface="等线" panose="02010600030101010101" pitchFamily="2" charset="-122"/>
            </a:endParaRPr>
          </a:p>
        </p:txBody>
      </p:sp>
      <p:sp>
        <p:nvSpPr>
          <p:cNvPr id="3" name="Subtitle 2"/>
          <p:cNvSpPr>
            <a:spLocks noGrp="1"/>
          </p:cNvSpPr>
          <p:nvPr>
            <p:ph type="subTitle" idx="1"/>
          </p:nvPr>
        </p:nvSpPr>
        <p:spPr>
          <a:xfrm>
            <a:off x="1143000" y="4046176"/>
            <a:ext cx="6858000" cy="1655762"/>
          </a:xfrm>
        </p:spPr>
        <p:txBody>
          <a:bodyPr/>
          <a:lstStyle/>
          <a:p>
            <a:r>
              <a:rPr lang="en-US" dirty="0"/>
              <a:t>Bo Zhao Ph.D.</a:t>
            </a:r>
          </a:p>
          <a:p>
            <a:r>
              <a:rPr lang="en-US" dirty="0"/>
              <a:t>College of Earth, Ocean and Atmospheric Sciences</a:t>
            </a:r>
          </a:p>
          <a:p>
            <a:r>
              <a:rPr lang="en-US" dirty="0"/>
              <a:t>zhao2@oregonstate.edu</a:t>
            </a:r>
          </a:p>
        </p:txBody>
      </p:sp>
      <p:sp>
        <p:nvSpPr>
          <p:cNvPr id="4" name="TextBox 3"/>
          <p:cNvSpPr txBox="1"/>
          <p:nvPr/>
        </p:nvSpPr>
        <p:spPr>
          <a:xfrm>
            <a:off x="553666" y="1259251"/>
            <a:ext cx="2746265" cy="369332"/>
          </a:xfrm>
          <a:prstGeom prst="rect">
            <a:avLst/>
          </a:prstGeom>
          <a:noFill/>
        </p:spPr>
        <p:txBody>
          <a:bodyPr wrap="none" rtlCol="0">
            <a:spAutoFit/>
          </a:bodyPr>
          <a:lstStyle/>
          <a:p>
            <a:r>
              <a:rPr lang="en-US" dirty="0">
                <a:latin typeface="等线" panose="02010600030101010101" pitchFamily="2" charset="-122"/>
                <a:ea typeface="等线" panose="02010600030101010101" pitchFamily="2" charset="-122"/>
              </a:rPr>
              <a:t>GEOG 371: Web Mapping</a:t>
            </a:r>
          </a:p>
        </p:txBody>
      </p:sp>
      <p:pic>
        <p:nvPicPr>
          <p:cNvPr id="5" name="Picture 4" descr="http://ceoas.oregonstate.edu/facultystaff/files/Logo_OSU_Companion_Horiz.png"/>
          <p:cNvPicPr>
            <a:picLocks noChangeAspect="1" noChangeArrowheads="1"/>
          </p:cNvPicPr>
          <p:nvPr/>
        </p:nvPicPr>
        <p:blipFill rotWithShape="1">
          <a:blip r:embed="rId2" cstate="screen">
            <a:extLst>
              <a:ext uri="{28A0092B-C50C-407E-A947-70E740481C1C}">
                <a14:useLocalDpi xmlns:a14="http://schemas.microsoft.com/office/drawing/2010/main"/>
              </a:ext>
            </a:extLst>
          </a:blip>
          <a:srcRect/>
          <a:stretch/>
        </p:blipFill>
        <p:spPr bwMode="auto">
          <a:xfrm>
            <a:off x="569188" y="626115"/>
            <a:ext cx="2106738" cy="539473"/>
          </a:xfrm>
          <a:prstGeom prst="rect">
            <a:avLst/>
          </a:prstGeom>
          <a:noFill/>
          <a:extLst>
            <a:ext uri="{909E8E84-426E-40DD-AFC4-6F175D3DCCD1}">
              <a14:hiddenFill xmlns:a14="http://schemas.microsoft.com/office/drawing/2010/main">
                <a:solidFill>
                  <a:srgbClr val="FFFFFF"/>
                </a:solidFill>
              </a14:hiddenFill>
            </a:ext>
          </a:extLst>
        </p:spPr>
      </p:pic>
      <p:grpSp>
        <p:nvGrpSpPr>
          <p:cNvPr id="8" name="Group 7"/>
          <p:cNvGrpSpPr/>
          <p:nvPr/>
        </p:nvGrpSpPr>
        <p:grpSpPr>
          <a:xfrm>
            <a:off x="451556" y="3860800"/>
            <a:ext cx="8331200" cy="0"/>
            <a:chOff x="451556" y="3860800"/>
            <a:chExt cx="8331200" cy="0"/>
          </a:xfrm>
        </p:grpSpPr>
        <p:cxnSp>
          <p:nvCxnSpPr>
            <p:cNvPr id="6" name="直接连接符 3"/>
            <p:cNvCxnSpPr/>
            <p:nvPr/>
          </p:nvCxnSpPr>
          <p:spPr>
            <a:xfrm>
              <a:off x="451556" y="3860800"/>
              <a:ext cx="4120444" cy="0"/>
            </a:xfrm>
            <a:prstGeom prst="line">
              <a:avLst/>
            </a:prstGeom>
            <a:ln w="57150">
              <a:solidFill>
                <a:srgbClr val="C34500"/>
              </a:solidFill>
            </a:ln>
          </p:spPr>
          <p:style>
            <a:lnRef idx="1">
              <a:schemeClr val="accent1"/>
            </a:lnRef>
            <a:fillRef idx="0">
              <a:schemeClr val="accent1"/>
            </a:fillRef>
            <a:effectRef idx="0">
              <a:schemeClr val="accent1"/>
            </a:effectRef>
            <a:fontRef idx="minor">
              <a:schemeClr val="tx1"/>
            </a:fontRef>
          </p:style>
        </p:cxnSp>
        <p:cxnSp>
          <p:nvCxnSpPr>
            <p:cNvPr id="7" name="直接连接符 10"/>
            <p:cNvCxnSpPr/>
            <p:nvPr/>
          </p:nvCxnSpPr>
          <p:spPr>
            <a:xfrm>
              <a:off x="4572000" y="3860800"/>
              <a:ext cx="4210756" cy="0"/>
            </a:xfrm>
            <a:prstGeom prst="line">
              <a:avLst/>
            </a:prstGeom>
            <a:ln w="571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8233660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Any questions?</a:t>
            </a:r>
          </a:p>
        </p:txBody>
      </p:sp>
    </p:spTree>
    <p:extLst>
      <p:ext uri="{BB962C8B-B14F-4D97-AF65-F5344CB8AC3E}">
        <p14:creationId xmlns:p14="http://schemas.microsoft.com/office/powerpoint/2010/main" val="26676020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lh6.googleusercontent.com/wEaC8rPGDdPU-qdRQYyT7_v3a_q-DyYMQwaQ-v_BOL9YXnpQc5a9HIbD9z0o50eJKzVkxBtqBWsnRgqNGCsc0lTrHCsIQjCWCkbMrN6w9luSD33CIFmMaRqKYbgQlAcE_DDUpEep55Q"/>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412" y="99111"/>
            <a:ext cx="8961120" cy="3242805"/>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p:nvSpPr>
        <p:spPr>
          <a:xfrm>
            <a:off x="62412" y="3424518"/>
            <a:ext cx="4509588" cy="1384995"/>
          </a:xfrm>
          <a:prstGeom prst="rect">
            <a:avLst/>
          </a:prstGeom>
        </p:spPr>
        <p:txBody>
          <a:bodyPr wrap="square">
            <a:spAutoFit/>
          </a:bodyPr>
          <a:lstStyle/>
          <a:p>
            <a:pPr eaLnBrk="0" fontAlgn="base" hangingPunct="0">
              <a:spcBef>
                <a:spcPct val="0"/>
              </a:spcBef>
              <a:spcAft>
                <a:spcPct val="0"/>
              </a:spcAft>
            </a:pPr>
            <a:r>
              <a:rPr lang="en-US" altLang="en-US" sz="1200" b="1" dirty="0">
                <a:latin typeface="Arial" panose="020B0604020202020204" pitchFamily="34" charset="0"/>
              </a:rPr>
              <a:t>Teaching: </a:t>
            </a:r>
          </a:p>
          <a:p>
            <a:pPr eaLnBrk="0" fontAlgn="base" hangingPunct="0">
              <a:spcBef>
                <a:spcPct val="0"/>
              </a:spcBef>
              <a:spcAft>
                <a:spcPct val="0"/>
              </a:spcAft>
            </a:pPr>
            <a:endParaRPr lang="en-US" altLang="en-US" sz="1200" dirty="0">
              <a:latin typeface="Arial" panose="020B0604020202020204" pitchFamily="34" charset="0"/>
            </a:endParaRPr>
          </a:p>
          <a:p>
            <a:pPr eaLnBrk="0" fontAlgn="base" hangingPunct="0">
              <a:spcBef>
                <a:spcPct val="0"/>
              </a:spcBef>
              <a:spcAft>
                <a:spcPct val="0"/>
              </a:spcAft>
            </a:pPr>
            <a:r>
              <a:rPr lang="en-US" altLang="en-US" sz="1200" dirty="0">
                <a:latin typeface="Arial" panose="020B0604020202020204" pitchFamily="34" charset="0"/>
              </a:rPr>
              <a:t>My goal is to help students efficiently and friendly communicate with the targeting audience using geovisualization.</a:t>
            </a:r>
          </a:p>
          <a:p>
            <a:pPr marL="171450" indent="-171450" eaLnBrk="0" fontAlgn="base" hangingPunct="0">
              <a:spcBef>
                <a:spcPct val="0"/>
              </a:spcBef>
              <a:spcAft>
                <a:spcPct val="0"/>
              </a:spcAft>
              <a:buFont typeface="Arial" panose="020B0604020202020204" pitchFamily="34" charset="0"/>
              <a:buChar char="•"/>
            </a:pPr>
            <a:r>
              <a:rPr lang="en-US" altLang="en-US" sz="1200" dirty="0" err="1">
                <a:latin typeface="Arial" panose="020B0604020202020204" pitchFamily="34" charset="0"/>
              </a:rPr>
              <a:t>Geog</a:t>
            </a:r>
            <a:r>
              <a:rPr lang="en-US" altLang="en-US" sz="1200" dirty="0">
                <a:latin typeface="Arial" panose="020B0604020202020204" pitchFamily="34" charset="0"/>
              </a:rPr>
              <a:t> 370: Cartography</a:t>
            </a:r>
          </a:p>
          <a:p>
            <a:pPr marL="171450" indent="-171450" eaLnBrk="0" fontAlgn="base" hangingPunct="0">
              <a:spcBef>
                <a:spcPct val="0"/>
              </a:spcBef>
              <a:spcAft>
                <a:spcPct val="0"/>
              </a:spcAft>
              <a:buFont typeface="Arial" panose="020B0604020202020204" pitchFamily="34" charset="0"/>
              <a:buChar char="•"/>
            </a:pPr>
            <a:r>
              <a:rPr lang="en-US" altLang="en-US" sz="1200" dirty="0" err="1">
                <a:latin typeface="Arial" panose="020B0604020202020204" pitchFamily="34" charset="0"/>
              </a:rPr>
              <a:t>Geog</a:t>
            </a:r>
            <a:r>
              <a:rPr lang="en-US" altLang="en-US" sz="1200" dirty="0">
                <a:latin typeface="Arial" panose="020B0604020202020204" pitchFamily="34" charset="0"/>
              </a:rPr>
              <a:t> 3/571: Web Mapping</a:t>
            </a:r>
          </a:p>
          <a:p>
            <a:pPr marL="171450" indent="-171450" eaLnBrk="0" fontAlgn="base" hangingPunct="0">
              <a:spcBef>
                <a:spcPct val="0"/>
              </a:spcBef>
              <a:spcAft>
                <a:spcPct val="0"/>
              </a:spcAft>
              <a:buFont typeface="Arial" panose="020B0604020202020204" pitchFamily="34" charset="0"/>
              <a:buChar char="•"/>
            </a:pPr>
            <a:r>
              <a:rPr lang="en-US" altLang="en-US" sz="1200" dirty="0" err="1">
                <a:latin typeface="Arial" panose="020B0604020202020204" pitchFamily="34" charset="0"/>
              </a:rPr>
              <a:t>Geog</a:t>
            </a:r>
            <a:r>
              <a:rPr lang="en-US" altLang="en-US" sz="1200" dirty="0">
                <a:latin typeface="Arial" panose="020B0604020202020204" pitchFamily="34" charset="0"/>
              </a:rPr>
              <a:t> 4/572: Geovisual Analytics</a:t>
            </a:r>
          </a:p>
        </p:txBody>
      </p:sp>
      <p:pic>
        <p:nvPicPr>
          <p:cNvPr id="7" name="Picture 6"/>
          <p:cNvPicPr>
            <a:picLocks noChangeAspect="1"/>
          </p:cNvPicPr>
          <p:nvPr/>
        </p:nvPicPr>
        <p:blipFill rotWithShape="1">
          <a:blip r:embed="rId3" cstate="print">
            <a:extLst>
              <a:ext uri="{28A0092B-C50C-407E-A947-70E740481C1C}">
                <a14:useLocalDpi xmlns:a14="http://schemas.microsoft.com/office/drawing/2010/main" val="0"/>
              </a:ext>
            </a:extLst>
          </a:blip>
          <a:srcRect t="11270" b="1"/>
          <a:stretch/>
        </p:blipFill>
        <p:spPr>
          <a:xfrm>
            <a:off x="1003386" y="4850070"/>
            <a:ext cx="2154312" cy="1579277"/>
          </a:xfrm>
          <a:prstGeom prst="rect">
            <a:avLst/>
          </a:prstGeom>
          <a:ln>
            <a:solidFill>
              <a:schemeClr val="bg1">
                <a:lumMod val="85000"/>
              </a:schemeClr>
            </a:solidFill>
          </a:ln>
        </p:spPr>
      </p:pic>
      <p:sp>
        <p:nvSpPr>
          <p:cNvPr id="10" name="Rectangle 9"/>
          <p:cNvSpPr/>
          <p:nvPr/>
        </p:nvSpPr>
        <p:spPr>
          <a:xfrm>
            <a:off x="4572000" y="3454235"/>
            <a:ext cx="4509588" cy="830997"/>
          </a:xfrm>
          <a:prstGeom prst="rect">
            <a:avLst/>
          </a:prstGeom>
        </p:spPr>
        <p:txBody>
          <a:bodyPr wrap="square">
            <a:spAutoFit/>
          </a:bodyPr>
          <a:lstStyle/>
          <a:p>
            <a:pPr eaLnBrk="0" fontAlgn="base" hangingPunct="0">
              <a:spcBef>
                <a:spcPct val="0"/>
              </a:spcBef>
              <a:spcAft>
                <a:spcPct val="0"/>
              </a:spcAft>
            </a:pPr>
            <a:r>
              <a:rPr lang="en-US" altLang="en-US" sz="1200" b="1" dirty="0">
                <a:latin typeface="Arial" panose="020B0604020202020204" pitchFamily="34" charset="0"/>
              </a:rPr>
              <a:t>Current Research:</a:t>
            </a:r>
          </a:p>
          <a:p>
            <a:pPr eaLnBrk="0" fontAlgn="base" hangingPunct="0">
              <a:spcBef>
                <a:spcPct val="0"/>
              </a:spcBef>
              <a:spcAft>
                <a:spcPct val="0"/>
              </a:spcAft>
            </a:pPr>
            <a:endParaRPr lang="en-US" altLang="en-US" sz="1200" b="1" dirty="0">
              <a:latin typeface="Arial" panose="020B0604020202020204" pitchFamily="34" charset="0"/>
            </a:endParaRPr>
          </a:p>
          <a:p>
            <a:pPr marL="171450" indent="-171450" eaLnBrk="0" fontAlgn="base" hangingPunct="0">
              <a:spcBef>
                <a:spcPct val="0"/>
              </a:spcBef>
              <a:spcAft>
                <a:spcPct val="0"/>
              </a:spcAft>
              <a:buFont typeface="Arial" panose="020B0604020202020204" pitchFamily="34" charset="0"/>
              <a:buChar char="•"/>
            </a:pPr>
            <a:r>
              <a:rPr lang="en-US" sz="1200" dirty="0">
                <a:latin typeface="Arial" panose="020B0604020202020204" pitchFamily="34" charset="0"/>
              </a:rPr>
              <a:t>Location-based Social Media; Location Spoofing</a:t>
            </a:r>
          </a:p>
          <a:p>
            <a:pPr marL="171450" indent="-171450" eaLnBrk="0" fontAlgn="base" hangingPunct="0">
              <a:spcBef>
                <a:spcPct val="0"/>
              </a:spcBef>
              <a:spcAft>
                <a:spcPct val="0"/>
              </a:spcAft>
              <a:buFont typeface="Arial" panose="020B0604020202020204" pitchFamily="34" charset="0"/>
              <a:buChar char="•"/>
            </a:pPr>
            <a:r>
              <a:rPr lang="en-US" sz="1200" dirty="0">
                <a:latin typeface="Arial" panose="020B0604020202020204" pitchFamily="34" charset="0"/>
                <a:hlinkClick r:id="rId4"/>
              </a:rPr>
              <a:t>Storymap.js</a:t>
            </a:r>
            <a:r>
              <a:rPr lang="en-US" sz="1200" dirty="0">
                <a:latin typeface="Arial" panose="020B0604020202020204" pitchFamily="34" charset="0"/>
              </a:rPr>
              <a:t> – a open source map storytelling library </a:t>
            </a:r>
          </a:p>
        </p:txBody>
      </p:sp>
      <p:pic>
        <p:nvPicPr>
          <p:cNvPr id="11" name="Picture 10"/>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235777" y="4624847"/>
            <a:ext cx="2850283" cy="1783080"/>
          </a:xfrm>
          <a:prstGeom prst="rect">
            <a:avLst/>
          </a:prstGeom>
          <a:ln>
            <a:solidFill>
              <a:schemeClr val="bg1">
                <a:lumMod val="85000"/>
              </a:schemeClr>
            </a:solidFill>
          </a:ln>
        </p:spPr>
      </p:pic>
      <p:sp>
        <p:nvSpPr>
          <p:cNvPr id="8" name="Rectangle 7"/>
          <p:cNvSpPr/>
          <p:nvPr/>
        </p:nvSpPr>
        <p:spPr>
          <a:xfrm>
            <a:off x="907785" y="6429347"/>
            <a:ext cx="2345514" cy="276999"/>
          </a:xfrm>
          <a:prstGeom prst="rect">
            <a:avLst/>
          </a:prstGeom>
        </p:spPr>
        <p:txBody>
          <a:bodyPr wrap="none">
            <a:spAutoFit/>
          </a:bodyPr>
          <a:lstStyle/>
          <a:p>
            <a:pPr eaLnBrk="0" fontAlgn="base" hangingPunct="0">
              <a:spcBef>
                <a:spcPct val="0"/>
              </a:spcBef>
              <a:spcAft>
                <a:spcPct val="0"/>
              </a:spcAft>
            </a:pPr>
            <a:r>
              <a:rPr lang="en-US" altLang="en-US" sz="1200" dirty="0">
                <a:latin typeface="Arial" panose="020B0604020202020204" pitchFamily="34" charset="0"/>
              </a:rPr>
              <a:t>Former Student Project Gallery </a:t>
            </a:r>
          </a:p>
        </p:txBody>
      </p:sp>
      <p:sp>
        <p:nvSpPr>
          <p:cNvPr id="13" name="Rectangle 12"/>
          <p:cNvSpPr/>
          <p:nvPr/>
        </p:nvSpPr>
        <p:spPr>
          <a:xfrm>
            <a:off x="5194364" y="6429347"/>
            <a:ext cx="2933111" cy="276999"/>
          </a:xfrm>
          <a:prstGeom prst="rect">
            <a:avLst/>
          </a:prstGeom>
        </p:spPr>
        <p:txBody>
          <a:bodyPr wrap="none">
            <a:spAutoFit/>
          </a:bodyPr>
          <a:lstStyle/>
          <a:p>
            <a:pPr eaLnBrk="0" fontAlgn="base" hangingPunct="0">
              <a:spcBef>
                <a:spcPct val="0"/>
              </a:spcBef>
              <a:spcAft>
                <a:spcPct val="0"/>
              </a:spcAft>
            </a:pPr>
            <a:r>
              <a:rPr lang="en-US" altLang="en-US" sz="1200" dirty="0">
                <a:latin typeface="Arial" panose="020B0604020202020204" pitchFamily="34" charset="0"/>
              </a:rPr>
              <a:t>Visualization LGBT community in Beijing</a:t>
            </a:r>
          </a:p>
        </p:txBody>
      </p:sp>
    </p:spTree>
    <p:extLst>
      <p:ext uri="{BB962C8B-B14F-4D97-AF65-F5344CB8AC3E}">
        <p14:creationId xmlns:p14="http://schemas.microsoft.com/office/powerpoint/2010/main" val="28391277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2154797"/>
            <a:ext cx="7886700" cy="1325563"/>
          </a:xfrm>
        </p:spPr>
        <p:txBody>
          <a:bodyPr/>
          <a:lstStyle/>
          <a:p>
            <a:r>
              <a:rPr lang="en-US" altLang="zh-CN" dirty="0"/>
              <a:t>Now,</a:t>
            </a:r>
            <a:r>
              <a:rPr lang="zh-CN" altLang="en-US" dirty="0"/>
              <a:t> </a:t>
            </a:r>
            <a:r>
              <a:rPr lang="en-US" altLang="zh-CN" dirty="0"/>
              <a:t>why</a:t>
            </a:r>
            <a:r>
              <a:rPr lang="zh-CN" altLang="en-US" dirty="0"/>
              <a:t> </a:t>
            </a:r>
            <a:r>
              <a:rPr lang="en-US" altLang="zh-CN" dirty="0"/>
              <a:t>are</a:t>
            </a:r>
            <a:r>
              <a:rPr lang="zh-CN" altLang="en-US" dirty="0"/>
              <a:t> </a:t>
            </a:r>
            <a:r>
              <a:rPr lang="en-US" altLang="zh-CN" dirty="0"/>
              <a:t>you</a:t>
            </a:r>
            <a:r>
              <a:rPr lang="zh-CN" altLang="en-US" dirty="0"/>
              <a:t> </a:t>
            </a:r>
            <a:r>
              <a:rPr lang="en-US" altLang="zh-CN" dirty="0"/>
              <a:t>here</a:t>
            </a:r>
            <a:r>
              <a:rPr lang="zh-CN" altLang="en-US" dirty="0"/>
              <a:t> </a:t>
            </a:r>
            <a:r>
              <a:rPr lang="en-US" altLang="zh-CN" dirty="0"/>
              <a:t>…?</a:t>
            </a:r>
            <a:endParaRPr lang="en-US" dirty="0"/>
          </a:p>
        </p:txBody>
      </p:sp>
      <p:sp>
        <p:nvSpPr>
          <p:cNvPr id="3" name="Content Placeholder 2"/>
          <p:cNvSpPr>
            <a:spLocks noGrp="1"/>
          </p:cNvSpPr>
          <p:nvPr>
            <p:ph idx="1"/>
          </p:nvPr>
        </p:nvSpPr>
        <p:spPr>
          <a:xfrm>
            <a:off x="628650" y="3615296"/>
            <a:ext cx="7886700" cy="878125"/>
          </a:xfrm>
        </p:spPr>
        <p:txBody>
          <a:bodyPr/>
          <a:lstStyle/>
          <a:p>
            <a:pPr marL="0" indent="0">
              <a:buNone/>
            </a:pPr>
            <a:r>
              <a:rPr lang="en-US" altLang="zh-CN" dirty="0"/>
              <a:t>So,</a:t>
            </a:r>
            <a:r>
              <a:rPr lang="zh-CN" altLang="en-US" dirty="0"/>
              <a:t> </a:t>
            </a:r>
            <a:r>
              <a:rPr lang="en-US" altLang="zh-CN" dirty="0"/>
              <a:t>why</a:t>
            </a:r>
            <a:r>
              <a:rPr lang="zh-CN" altLang="en-US" dirty="0"/>
              <a:t> </a:t>
            </a:r>
            <a:r>
              <a:rPr lang="en-US" altLang="zh-CN" dirty="0"/>
              <a:t>study</a:t>
            </a:r>
            <a:r>
              <a:rPr lang="zh-CN" altLang="en-US" dirty="0"/>
              <a:t> </a:t>
            </a:r>
            <a:r>
              <a:rPr lang="en-US" altLang="zh-CN" dirty="0"/>
              <a:t>Web Mapping?</a:t>
            </a:r>
          </a:p>
          <a:p>
            <a:pPr marL="0" indent="0">
              <a:buNone/>
            </a:pPr>
            <a:endParaRPr lang="en-US" dirty="0"/>
          </a:p>
        </p:txBody>
      </p:sp>
    </p:spTree>
    <p:extLst>
      <p:ext uri="{BB962C8B-B14F-4D97-AF65-F5344CB8AC3E}">
        <p14:creationId xmlns:p14="http://schemas.microsoft.com/office/powerpoint/2010/main" val="35146870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C7644FD-46D2-4CCE-BAF8-0C9CD426C976}"/>
              </a:ext>
            </a:extLst>
          </p:cNvPr>
          <p:cNvSpPr>
            <a:spLocks noGrp="1"/>
          </p:cNvSpPr>
          <p:nvPr>
            <p:ph idx="1"/>
          </p:nvPr>
        </p:nvSpPr>
        <p:spPr>
          <a:xfrm>
            <a:off x="723167" y="733425"/>
            <a:ext cx="7886700" cy="5562600"/>
          </a:xfrm>
        </p:spPr>
        <p:txBody>
          <a:bodyPr>
            <a:normAutofit fontScale="85000" lnSpcReduction="20000"/>
          </a:bodyPr>
          <a:lstStyle/>
          <a:p>
            <a:pPr marL="0" indent="0">
              <a:lnSpc>
                <a:spcPct val="120000"/>
              </a:lnSpc>
              <a:buNone/>
            </a:pPr>
            <a:r>
              <a:rPr lang="en-US" altLang="zh-CN" sz="1500" dirty="0"/>
              <a:t>This course introduces concepts and techniques of web programming, digital storytelling, online project management, and web-based cartographic principles for developing, evaluating, and using web maps. </a:t>
            </a:r>
          </a:p>
          <a:p>
            <a:pPr marL="0" indent="0">
              <a:lnSpc>
                <a:spcPct val="120000"/>
              </a:lnSpc>
              <a:buNone/>
            </a:pPr>
            <a:r>
              <a:rPr lang="en-US" altLang="zh-CN" sz="1500" dirty="0"/>
              <a:t>To promote the equal access to web mapping technology, we ensure all the web mapping applications from course materials can be opened, debugged or further developed in either Windows or Mac OSX operating systems, and all the relevant software or services are either open source or free. </a:t>
            </a:r>
          </a:p>
          <a:p>
            <a:pPr marL="0" indent="0">
              <a:lnSpc>
                <a:spcPct val="120000"/>
              </a:lnSpc>
              <a:buNone/>
            </a:pPr>
            <a:r>
              <a:rPr lang="en-US" altLang="zh-CN" sz="1500" dirty="0"/>
              <a:t>This course is comprised of two major components, including lectures and lab exercises. </a:t>
            </a:r>
          </a:p>
          <a:p>
            <a:pPr>
              <a:lnSpc>
                <a:spcPct val="120000"/>
              </a:lnSpc>
            </a:pPr>
            <a:r>
              <a:rPr lang="en-US" altLang="zh-CN" sz="1500" dirty="0"/>
              <a:t>The lectures focus on the theories and principles behind web mapping, including system architecture, responsive user graphic design, map design and geo-narrative. </a:t>
            </a:r>
          </a:p>
          <a:p>
            <a:pPr>
              <a:lnSpc>
                <a:spcPct val="120000"/>
              </a:lnSpc>
            </a:pPr>
            <a:r>
              <a:rPr lang="en-US" altLang="zh-CN" sz="1500" dirty="0"/>
              <a:t>The lab exercises focus on practical skills for web programming, 2d and 3d web mapping, web mapping services, and digital storytelling. </a:t>
            </a:r>
          </a:p>
          <a:p>
            <a:pPr marL="0" indent="0">
              <a:lnSpc>
                <a:spcPct val="120000"/>
              </a:lnSpc>
              <a:buNone/>
            </a:pPr>
            <a:r>
              <a:rPr lang="en-US" altLang="zh-CN" sz="1500" dirty="0"/>
              <a:t>In addition, there will be random quizzes focusing on prior lecture materials, a mid-term focusing on basic concepts and web programming techniques. </a:t>
            </a:r>
          </a:p>
          <a:p>
            <a:pPr marL="0" indent="0">
              <a:lnSpc>
                <a:spcPct val="120000"/>
              </a:lnSpc>
              <a:buNone/>
            </a:pPr>
            <a:r>
              <a:rPr lang="en-US" altLang="zh-CN" sz="1500" dirty="0"/>
              <a:t>Although there is no final exam, but each student is expected to demonstrate an existing web map application. From this course, students can learn both the principles of web-based cartography and the practical skills for web mapping, and develop the capabilities of map aesthetics and critique.</a:t>
            </a:r>
          </a:p>
          <a:p>
            <a:pPr marL="0" indent="0">
              <a:lnSpc>
                <a:spcPct val="170000"/>
              </a:lnSpc>
              <a:buNone/>
            </a:pPr>
            <a:endParaRPr lang="en-US" altLang="zh-CN" sz="1400" dirty="0">
              <a:latin typeface="DengXian" charset="-122"/>
              <a:ea typeface="DengXian" charset="-122"/>
              <a:cs typeface="DengXian" charset="-122"/>
            </a:endParaRPr>
          </a:p>
          <a:p>
            <a:r>
              <a:rPr lang="en-US" altLang="zh-CN" sz="1600" b="1" dirty="0">
                <a:solidFill>
                  <a:srgbClr val="24292E"/>
                </a:solidFill>
                <a:latin typeface="DengXian" charset="-122"/>
                <a:ea typeface="DengXian" charset="-122"/>
                <a:cs typeface="DengXian" charset="-122"/>
              </a:rPr>
              <a:t>Programming Languages: </a:t>
            </a:r>
            <a:r>
              <a:rPr lang="en-US" altLang="zh-CN" sz="1600" dirty="0">
                <a:solidFill>
                  <a:srgbClr val="24292E"/>
                </a:solidFill>
                <a:latin typeface="DengXian" charset="-122"/>
                <a:ea typeface="DengXian" charset="-122"/>
                <a:cs typeface="DengXian" charset="-122"/>
              </a:rPr>
              <a:t>Html, CSS, Javascript, Markdown and GeoJson</a:t>
            </a:r>
          </a:p>
          <a:p>
            <a:r>
              <a:rPr lang="en-US" altLang="zh-CN" sz="1600" b="1" dirty="0">
                <a:solidFill>
                  <a:srgbClr val="24292E"/>
                </a:solidFill>
                <a:latin typeface="DengXian" charset="-122"/>
                <a:ea typeface="DengXian" charset="-122"/>
                <a:cs typeface="DengXian" charset="-122"/>
              </a:rPr>
              <a:t>Desktop Software: </a:t>
            </a:r>
            <a:r>
              <a:rPr lang="en-US" altLang="zh-CN" sz="1600" dirty="0">
                <a:solidFill>
                  <a:srgbClr val="0366D6"/>
                </a:solidFill>
                <a:latin typeface="DengXian" charset="-122"/>
                <a:ea typeface="DengXian" charset="-122"/>
                <a:cs typeface="DengXian" charset="-122"/>
                <a:hlinkClick r:id="rId2"/>
              </a:rPr>
              <a:t>Chrome</a:t>
            </a:r>
            <a:r>
              <a:rPr lang="en-US" altLang="zh-CN" sz="1600" dirty="0">
                <a:solidFill>
                  <a:srgbClr val="24292E"/>
                </a:solidFill>
                <a:latin typeface="DengXian" charset="-122"/>
                <a:ea typeface="DengXian" charset="-122"/>
                <a:cs typeface="DengXian" charset="-122"/>
              </a:rPr>
              <a:t>, </a:t>
            </a:r>
            <a:r>
              <a:rPr lang="en-US" altLang="zh-CN" sz="1600" dirty="0">
                <a:solidFill>
                  <a:srgbClr val="0366D6"/>
                </a:solidFill>
                <a:latin typeface="DengXian" charset="-122"/>
                <a:ea typeface="DengXian" charset="-122"/>
                <a:cs typeface="DengXian" charset="-122"/>
              </a:rPr>
              <a:t>Atom</a:t>
            </a:r>
            <a:r>
              <a:rPr lang="en-US" altLang="zh-CN" sz="1600" dirty="0">
                <a:solidFill>
                  <a:srgbClr val="24292E"/>
                </a:solidFill>
                <a:latin typeface="DengXian" charset="-122"/>
                <a:ea typeface="DengXian" charset="-122"/>
                <a:cs typeface="DengXian" charset="-122"/>
              </a:rPr>
              <a:t>, </a:t>
            </a:r>
            <a:r>
              <a:rPr lang="en-US" altLang="zh-CN" sz="1600" dirty="0">
                <a:solidFill>
                  <a:srgbClr val="0366D6"/>
                </a:solidFill>
                <a:latin typeface="DengXian" charset="-122"/>
                <a:ea typeface="DengXian" charset="-122"/>
                <a:cs typeface="DengXian" charset="-122"/>
                <a:hlinkClick r:id="rId3"/>
              </a:rPr>
              <a:t>QGIS</a:t>
            </a:r>
            <a:r>
              <a:rPr lang="en-US" altLang="zh-CN" sz="1600" dirty="0">
                <a:solidFill>
                  <a:srgbClr val="24292E"/>
                </a:solidFill>
                <a:latin typeface="DengXian" charset="-122"/>
                <a:ea typeface="DengXian" charset="-122"/>
                <a:cs typeface="DengXian" charset="-122"/>
              </a:rPr>
              <a:t>, and </a:t>
            </a:r>
            <a:r>
              <a:rPr lang="en-US" altLang="zh-CN" sz="1600" dirty="0">
                <a:solidFill>
                  <a:srgbClr val="0366D6"/>
                </a:solidFill>
                <a:latin typeface="DengXian" charset="-122"/>
                <a:ea typeface="DengXian" charset="-122"/>
                <a:cs typeface="DengXian" charset="-122"/>
                <a:hlinkClick r:id="rId4"/>
              </a:rPr>
              <a:t>GeoServer</a:t>
            </a:r>
            <a:endParaRPr lang="en-US" altLang="zh-CN" sz="1600" dirty="0">
              <a:solidFill>
                <a:srgbClr val="24292E"/>
              </a:solidFill>
              <a:latin typeface="DengXian" charset="-122"/>
              <a:ea typeface="DengXian" charset="-122"/>
              <a:cs typeface="DengXian" charset="-122"/>
            </a:endParaRPr>
          </a:p>
          <a:p>
            <a:r>
              <a:rPr lang="en-US" altLang="zh-CN" sz="1600" b="1" dirty="0">
                <a:solidFill>
                  <a:srgbClr val="24292E"/>
                </a:solidFill>
                <a:latin typeface="DengXian" charset="-122"/>
                <a:ea typeface="DengXian" charset="-122"/>
                <a:cs typeface="DengXian" charset="-122"/>
              </a:rPr>
              <a:t>Web Services: </a:t>
            </a:r>
            <a:r>
              <a:rPr lang="en-US" altLang="zh-CN" sz="1600" dirty="0">
                <a:solidFill>
                  <a:srgbClr val="0366D6"/>
                </a:solidFill>
                <a:latin typeface="DengXian" charset="-122"/>
                <a:ea typeface="DengXian" charset="-122"/>
                <a:cs typeface="DengXian" charset="-122"/>
                <a:hlinkClick r:id="rId5"/>
              </a:rPr>
              <a:t>GitHub</a:t>
            </a:r>
            <a:r>
              <a:rPr lang="en-US" altLang="zh-CN" sz="1600" dirty="0">
                <a:solidFill>
                  <a:srgbClr val="24292E"/>
                </a:solidFill>
                <a:latin typeface="DengXian" charset="-122"/>
                <a:ea typeface="DengXian" charset="-122"/>
                <a:cs typeface="DengXian" charset="-122"/>
              </a:rPr>
              <a:t>, </a:t>
            </a:r>
            <a:r>
              <a:rPr lang="en-US" altLang="zh-CN" sz="1600" dirty="0" err="1">
                <a:solidFill>
                  <a:srgbClr val="0366D6"/>
                </a:solidFill>
                <a:latin typeface="DengXian" charset="-122"/>
                <a:ea typeface="DengXian" charset="-122"/>
                <a:cs typeface="DengXian" charset="-122"/>
                <a:hlinkClick r:id="rId6"/>
              </a:rPr>
              <a:t>jsfiddle</a:t>
            </a:r>
            <a:r>
              <a:rPr lang="en-US" altLang="zh-CN" sz="1600" dirty="0">
                <a:solidFill>
                  <a:srgbClr val="24292E"/>
                </a:solidFill>
                <a:latin typeface="DengXian" charset="-122"/>
                <a:ea typeface="DengXian" charset="-122"/>
                <a:cs typeface="DengXian" charset="-122"/>
              </a:rPr>
              <a:t>, </a:t>
            </a:r>
            <a:r>
              <a:rPr lang="en-US" altLang="zh-CN" sz="1600" dirty="0">
                <a:solidFill>
                  <a:srgbClr val="0366D6"/>
                </a:solidFill>
                <a:latin typeface="DengXian" charset="-122"/>
                <a:ea typeface="DengXian" charset="-122"/>
                <a:cs typeface="DengXian" charset="-122"/>
                <a:hlinkClick r:id="rId7"/>
              </a:rPr>
              <a:t>Mapbox</a:t>
            </a:r>
            <a:r>
              <a:rPr lang="en-US" altLang="zh-CN" sz="1600" dirty="0">
                <a:solidFill>
                  <a:srgbClr val="24292E"/>
                </a:solidFill>
                <a:latin typeface="DengXian" charset="-122"/>
                <a:ea typeface="DengXian" charset="-122"/>
                <a:cs typeface="DengXian" charset="-122"/>
              </a:rPr>
              <a:t>, </a:t>
            </a:r>
            <a:r>
              <a:rPr lang="en-US" altLang="zh-CN" sz="1600" dirty="0">
                <a:solidFill>
                  <a:srgbClr val="0366D6"/>
                </a:solidFill>
                <a:latin typeface="DengXian" charset="-122"/>
                <a:ea typeface="DengXian" charset="-122"/>
                <a:cs typeface="DengXian" charset="-122"/>
                <a:hlinkClick r:id="rId8"/>
              </a:rPr>
              <a:t>W3Schools</a:t>
            </a:r>
            <a:r>
              <a:rPr lang="en-US" altLang="zh-CN" sz="1600" dirty="0">
                <a:solidFill>
                  <a:srgbClr val="24292E"/>
                </a:solidFill>
                <a:latin typeface="DengXian" charset="-122"/>
                <a:ea typeface="DengXian" charset="-122"/>
                <a:cs typeface="DengXian" charset="-122"/>
              </a:rPr>
              <a:t>, and </a:t>
            </a:r>
            <a:r>
              <a:rPr lang="en-US" altLang="zh-CN" sz="1600" dirty="0">
                <a:solidFill>
                  <a:srgbClr val="0366D6"/>
                </a:solidFill>
                <a:latin typeface="DengXian" charset="-122"/>
                <a:ea typeface="DengXian" charset="-122"/>
                <a:cs typeface="DengXian" charset="-122"/>
                <a:hlinkClick r:id="rId9"/>
              </a:rPr>
              <a:t>geojson.io</a:t>
            </a:r>
            <a:endParaRPr lang="en-US" altLang="zh-CN" sz="1600" dirty="0">
              <a:solidFill>
                <a:srgbClr val="24292E"/>
              </a:solidFill>
              <a:latin typeface="DengXian" charset="-122"/>
              <a:ea typeface="DengXian" charset="-122"/>
              <a:cs typeface="DengXian" charset="-122"/>
            </a:endParaRPr>
          </a:p>
          <a:p>
            <a:r>
              <a:rPr lang="en-US" altLang="zh-CN" sz="1600" b="1" dirty="0">
                <a:solidFill>
                  <a:srgbClr val="24292E"/>
                </a:solidFill>
                <a:latin typeface="DengXian" charset="-122"/>
                <a:ea typeface="DengXian" charset="-122"/>
                <a:cs typeface="DengXian" charset="-122"/>
              </a:rPr>
              <a:t>Libraries for Web Mapping: </a:t>
            </a:r>
            <a:r>
              <a:rPr lang="en-US" altLang="zh-CN" sz="1600" dirty="0" err="1">
                <a:solidFill>
                  <a:srgbClr val="0366D6"/>
                </a:solidFill>
                <a:latin typeface="DengXian" charset="-122"/>
                <a:ea typeface="DengXian" charset="-122"/>
                <a:cs typeface="DengXian" charset="-122"/>
                <a:hlinkClick r:id="rId10"/>
              </a:rPr>
              <a:t>Jquery</a:t>
            </a:r>
            <a:r>
              <a:rPr lang="en-US" altLang="zh-CN" sz="1600" dirty="0">
                <a:solidFill>
                  <a:srgbClr val="24292E"/>
                </a:solidFill>
                <a:latin typeface="DengXian" charset="-122"/>
                <a:ea typeface="DengXian" charset="-122"/>
                <a:cs typeface="DengXian" charset="-122"/>
              </a:rPr>
              <a:t>, </a:t>
            </a:r>
            <a:r>
              <a:rPr lang="en-US" altLang="zh-CN" sz="1600" dirty="0">
                <a:solidFill>
                  <a:srgbClr val="0366D6"/>
                </a:solidFill>
                <a:latin typeface="DengXian" charset="-122"/>
                <a:ea typeface="DengXian" charset="-122"/>
                <a:cs typeface="DengXian" charset="-122"/>
                <a:hlinkClick r:id="rId11"/>
              </a:rPr>
              <a:t>Bootstrap</a:t>
            </a:r>
            <a:r>
              <a:rPr lang="en-US" altLang="zh-CN" sz="1600" dirty="0">
                <a:solidFill>
                  <a:srgbClr val="24292E"/>
                </a:solidFill>
                <a:latin typeface="DengXian" charset="-122"/>
                <a:ea typeface="DengXian" charset="-122"/>
                <a:cs typeface="DengXian" charset="-122"/>
              </a:rPr>
              <a:t>, </a:t>
            </a:r>
            <a:r>
              <a:rPr lang="en-US" altLang="zh-CN" sz="1600" dirty="0">
                <a:solidFill>
                  <a:srgbClr val="0366D6"/>
                </a:solidFill>
                <a:latin typeface="DengXian" charset="-122"/>
                <a:ea typeface="DengXian" charset="-122"/>
                <a:cs typeface="DengXian" charset="-122"/>
                <a:hlinkClick r:id="rId12"/>
              </a:rPr>
              <a:t>Leaflet</a:t>
            </a:r>
            <a:r>
              <a:rPr lang="en-US" altLang="zh-CN" sz="1600" dirty="0">
                <a:solidFill>
                  <a:srgbClr val="24292E"/>
                </a:solidFill>
                <a:latin typeface="DengXian" charset="-122"/>
                <a:ea typeface="DengXian" charset="-122"/>
                <a:cs typeface="DengXian" charset="-122"/>
              </a:rPr>
              <a:t>, </a:t>
            </a:r>
            <a:r>
              <a:rPr lang="en-US" altLang="zh-CN" sz="1600" dirty="0">
                <a:solidFill>
                  <a:srgbClr val="0366D6"/>
                </a:solidFill>
                <a:latin typeface="DengXian" charset="-122"/>
                <a:ea typeface="DengXian" charset="-122"/>
                <a:cs typeface="DengXian" charset="-122"/>
                <a:hlinkClick r:id="rId13"/>
              </a:rPr>
              <a:t>Storymap.js</a:t>
            </a:r>
            <a:r>
              <a:rPr lang="en-US" altLang="zh-CN" sz="1600" dirty="0">
                <a:solidFill>
                  <a:srgbClr val="24292E"/>
                </a:solidFill>
                <a:latin typeface="DengXian" charset="-122"/>
                <a:ea typeface="DengXian" charset="-122"/>
                <a:cs typeface="DengXian" charset="-122"/>
              </a:rPr>
              <a:t>, and </a:t>
            </a:r>
            <a:r>
              <a:rPr lang="en-US" altLang="zh-CN" sz="1600" dirty="0">
                <a:solidFill>
                  <a:srgbClr val="0366D6"/>
                </a:solidFill>
                <a:latin typeface="DengXian" charset="-122"/>
                <a:ea typeface="DengXian" charset="-122"/>
                <a:cs typeface="DengXian" charset="-122"/>
                <a:hlinkClick r:id="rId14"/>
              </a:rPr>
              <a:t>Cesium</a:t>
            </a:r>
            <a:endParaRPr lang="en-US" altLang="zh-CN" sz="1600" dirty="0">
              <a:solidFill>
                <a:srgbClr val="24292E"/>
              </a:solidFill>
              <a:latin typeface="DengXian" charset="-122"/>
              <a:ea typeface="DengXian" charset="-122"/>
              <a:cs typeface="DengXian" charset="-122"/>
            </a:endParaRPr>
          </a:p>
          <a:p>
            <a:pPr marL="0" indent="0">
              <a:lnSpc>
                <a:spcPct val="170000"/>
              </a:lnSpc>
              <a:buNone/>
            </a:pPr>
            <a:endParaRPr lang="en-US" altLang="zh-CN" sz="1200" dirty="0"/>
          </a:p>
        </p:txBody>
      </p:sp>
    </p:spTree>
    <p:extLst>
      <p:ext uri="{BB962C8B-B14F-4D97-AF65-F5344CB8AC3E}">
        <p14:creationId xmlns:p14="http://schemas.microsoft.com/office/powerpoint/2010/main" val="25057957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A9BCE-6873-4A60-ABF4-C358DAC93D3A}"/>
              </a:ext>
            </a:extLst>
          </p:cNvPr>
          <p:cNvSpPr>
            <a:spLocks noGrp="1"/>
          </p:cNvSpPr>
          <p:nvPr>
            <p:ph type="title"/>
          </p:nvPr>
        </p:nvSpPr>
        <p:spPr/>
        <p:txBody>
          <a:bodyPr>
            <a:normAutofit/>
          </a:bodyPr>
          <a:lstStyle/>
          <a:p>
            <a:r>
              <a:rPr lang="en-US" altLang="zh-CN" sz="3200" dirty="0"/>
              <a:t>Student Project Gallery (2017 Winter)</a:t>
            </a:r>
            <a:endParaRPr lang="zh-CN" altLang="en-US" sz="3200" dirty="0"/>
          </a:p>
        </p:txBody>
      </p:sp>
      <p:pic>
        <p:nvPicPr>
          <p:cNvPr id="5" name="Content Placeholder 4">
            <a:extLst>
              <a:ext uri="{FF2B5EF4-FFF2-40B4-BE49-F238E27FC236}">
                <a16:creationId xmlns:a16="http://schemas.microsoft.com/office/drawing/2014/main" id="{D645A321-1B21-4EEF-AC9F-605BC95C7B7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74494" y="1397731"/>
            <a:ext cx="6995011" cy="4641591"/>
          </a:xfrm>
        </p:spPr>
      </p:pic>
      <p:sp>
        <p:nvSpPr>
          <p:cNvPr id="6" name="Rectangle 5">
            <a:extLst>
              <a:ext uri="{FF2B5EF4-FFF2-40B4-BE49-F238E27FC236}">
                <a16:creationId xmlns:a16="http://schemas.microsoft.com/office/drawing/2014/main" id="{0899BCD3-E400-4D58-A061-381E6443D5D3}"/>
              </a:ext>
            </a:extLst>
          </p:cNvPr>
          <p:cNvSpPr/>
          <p:nvPr/>
        </p:nvSpPr>
        <p:spPr>
          <a:xfrm>
            <a:off x="1981450" y="6039322"/>
            <a:ext cx="5181098" cy="369332"/>
          </a:xfrm>
          <a:prstGeom prst="rect">
            <a:avLst/>
          </a:prstGeom>
        </p:spPr>
        <p:txBody>
          <a:bodyPr wrap="none">
            <a:spAutoFit/>
          </a:bodyPr>
          <a:lstStyle/>
          <a:p>
            <a:r>
              <a:rPr lang="en-US" altLang="zh-CN" dirty="0"/>
              <a:t>http://</a:t>
            </a:r>
            <a:r>
              <a:rPr lang="zh-CN" altLang="en-US" dirty="0"/>
              <a:t>geoviz.ceoas.oregonstate.edu/project_gallery/</a:t>
            </a:r>
          </a:p>
        </p:txBody>
      </p:sp>
    </p:spTree>
    <p:extLst>
      <p:ext uri="{BB962C8B-B14F-4D97-AF65-F5344CB8AC3E}">
        <p14:creationId xmlns:p14="http://schemas.microsoft.com/office/powerpoint/2010/main" val="38694618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4BB26314-62DE-4046-9872-686E0666DC35}"/>
              </a:ext>
            </a:extLst>
          </p:cNvPr>
          <p:cNvGraphicFramePr>
            <a:graphicFrameLocks noGrp="1"/>
          </p:cNvGraphicFramePr>
          <p:nvPr>
            <p:extLst>
              <p:ext uri="{D42A27DB-BD31-4B8C-83A1-F6EECF244321}">
                <p14:modId xmlns:p14="http://schemas.microsoft.com/office/powerpoint/2010/main" val="2707570294"/>
              </p:ext>
            </p:extLst>
          </p:nvPr>
        </p:nvGraphicFramePr>
        <p:xfrm>
          <a:off x="465992" y="1249858"/>
          <a:ext cx="8159262" cy="4180840"/>
        </p:xfrm>
        <a:graphic>
          <a:graphicData uri="http://schemas.openxmlformats.org/drawingml/2006/table">
            <a:tbl>
              <a:tblPr>
                <a:tableStyleId>{5C22544A-7EE6-4342-B048-85BDC9FD1C3A}</a:tableStyleId>
              </a:tblPr>
              <a:tblGrid>
                <a:gridCol w="1736738">
                  <a:extLst>
                    <a:ext uri="{9D8B030D-6E8A-4147-A177-3AD203B41FA5}">
                      <a16:colId xmlns:a16="http://schemas.microsoft.com/office/drawing/2014/main" val="2782157112"/>
                    </a:ext>
                  </a:extLst>
                </a:gridCol>
                <a:gridCol w="6422524">
                  <a:extLst>
                    <a:ext uri="{9D8B030D-6E8A-4147-A177-3AD203B41FA5}">
                      <a16:colId xmlns:a16="http://schemas.microsoft.com/office/drawing/2014/main" val="3851409344"/>
                    </a:ext>
                  </a:extLst>
                </a:gridCol>
              </a:tblGrid>
              <a:tr h="269240">
                <a:tc>
                  <a:txBody>
                    <a:bodyPr/>
                    <a:lstStyle/>
                    <a:p>
                      <a:pPr>
                        <a:lnSpc>
                          <a:spcPct val="150000"/>
                        </a:lnSpc>
                        <a:spcBef>
                          <a:spcPts val="300"/>
                        </a:spcBef>
                        <a:spcAft>
                          <a:spcPts val="0"/>
                        </a:spcAft>
                        <a:tabLst>
                          <a:tab pos="762000" algn="l"/>
                        </a:tabLst>
                      </a:pPr>
                      <a:r>
                        <a:rPr lang="en-US" sz="2000">
                          <a:effectLst/>
                        </a:rPr>
                        <a:t>Instructor:</a:t>
                      </a:r>
                      <a:endParaRPr lang="zh-CN" sz="24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nSpc>
                          <a:spcPct val="150000"/>
                        </a:lnSpc>
                        <a:spcBef>
                          <a:spcPts val="300"/>
                        </a:spcBef>
                        <a:spcAft>
                          <a:spcPts val="0"/>
                        </a:spcAft>
                      </a:pPr>
                      <a:r>
                        <a:rPr lang="en-US" sz="2000">
                          <a:effectLst/>
                        </a:rPr>
                        <a:t>Bo Zhao, zhao2@oregonstate.edu</a:t>
                      </a:r>
                      <a:endParaRPr lang="zh-CN" sz="24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215178662"/>
                  </a:ext>
                </a:extLst>
              </a:tr>
              <a:tr h="264160">
                <a:tc>
                  <a:txBody>
                    <a:bodyPr/>
                    <a:lstStyle/>
                    <a:p>
                      <a:pPr>
                        <a:lnSpc>
                          <a:spcPct val="150000"/>
                        </a:lnSpc>
                        <a:spcBef>
                          <a:spcPts val="300"/>
                        </a:spcBef>
                        <a:spcAft>
                          <a:spcPts val="0"/>
                        </a:spcAft>
                        <a:tabLst>
                          <a:tab pos="762000" algn="l"/>
                        </a:tabLst>
                      </a:pPr>
                      <a:r>
                        <a:rPr lang="en-US" sz="2000">
                          <a:effectLst/>
                        </a:rPr>
                        <a:t>Office Hour:</a:t>
                      </a:r>
                      <a:endParaRPr lang="zh-CN" sz="24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nSpc>
                          <a:spcPct val="150000"/>
                        </a:lnSpc>
                        <a:spcBef>
                          <a:spcPts val="300"/>
                        </a:spcBef>
                        <a:spcAft>
                          <a:spcPts val="0"/>
                        </a:spcAft>
                      </a:pPr>
                      <a:r>
                        <a:rPr lang="en-US" sz="2000" dirty="0">
                          <a:effectLst/>
                        </a:rPr>
                        <a:t>M 1600 to 1900 @WLKN 210 or by appointment @ Strand Ag. Hall 347A</a:t>
                      </a:r>
                      <a:endParaRPr lang="zh-CN" sz="2400" dirty="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883247750"/>
                  </a:ext>
                </a:extLst>
              </a:tr>
              <a:tr h="267335">
                <a:tc>
                  <a:txBody>
                    <a:bodyPr/>
                    <a:lstStyle/>
                    <a:p>
                      <a:pPr>
                        <a:lnSpc>
                          <a:spcPct val="150000"/>
                        </a:lnSpc>
                        <a:spcBef>
                          <a:spcPts val="300"/>
                        </a:spcBef>
                        <a:spcAft>
                          <a:spcPts val="0"/>
                        </a:spcAft>
                        <a:tabLst>
                          <a:tab pos="762000" algn="l"/>
                        </a:tabLst>
                      </a:pPr>
                      <a:r>
                        <a:rPr lang="en-US" sz="2000">
                          <a:effectLst/>
                        </a:rPr>
                        <a:t>Web site:</a:t>
                      </a:r>
                      <a:endParaRPr lang="zh-CN" sz="24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nSpc>
                          <a:spcPct val="150000"/>
                        </a:lnSpc>
                        <a:spcBef>
                          <a:spcPts val="300"/>
                        </a:spcBef>
                        <a:spcAft>
                          <a:spcPts val="0"/>
                        </a:spcAft>
                      </a:pPr>
                      <a:r>
                        <a:rPr lang="en-US" sz="2000" dirty="0">
                          <a:effectLst/>
                        </a:rPr>
                        <a:t>https://github.com/jakobzhao/geog371</a:t>
                      </a:r>
                      <a:endParaRPr lang="zh-CN" sz="2400" dirty="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883554089"/>
                  </a:ext>
                </a:extLst>
              </a:tr>
              <a:tr h="262255">
                <a:tc>
                  <a:txBody>
                    <a:bodyPr/>
                    <a:lstStyle/>
                    <a:p>
                      <a:pPr>
                        <a:lnSpc>
                          <a:spcPct val="150000"/>
                        </a:lnSpc>
                        <a:spcBef>
                          <a:spcPts val="300"/>
                        </a:spcBef>
                        <a:spcAft>
                          <a:spcPts val="0"/>
                        </a:spcAft>
                        <a:tabLst>
                          <a:tab pos="762000" algn="l"/>
                        </a:tabLst>
                      </a:pPr>
                      <a:r>
                        <a:rPr lang="en-US" sz="2000">
                          <a:effectLst/>
                        </a:rPr>
                        <a:t>Text:</a:t>
                      </a:r>
                      <a:endParaRPr lang="zh-CN" sz="24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nSpc>
                          <a:spcPct val="150000"/>
                        </a:lnSpc>
                        <a:spcAft>
                          <a:spcPts val="0"/>
                        </a:spcAft>
                      </a:pPr>
                      <a:r>
                        <a:rPr lang="en-US" sz="2000" dirty="0">
                          <a:effectLst/>
                        </a:rPr>
                        <a:t>Required readings will be available on the course website.</a:t>
                      </a:r>
                      <a:endParaRPr lang="zh-CN" sz="2400" dirty="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824588080"/>
                  </a:ext>
                </a:extLst>
              </a:tr>
              <a:tr h="266065">
                <a:tc>
                  <a:txBody>
                    <a:bodyPr/>
                    <a:lstStyle/>
                    <a:p>
                      <a:pPr>
                        <a:lnSpc>
                          <a:spcPct val="150000"/>
                        </a:lnSpc>
                        <a:spcBef>
                          <a:spcPts val="300"/>
                        </a:spcBef>
                        <a:spcAft>
                          <a:spcPts val="0"/>
                        </a:spcAft>
                      </a:pPr>
                      <a:r>
                        <a:rPr lang="en-US" sz="2000">
                          <a:effectLst/>
                        </a:rPr>
                        <a:t>Credits:</a:t>
                      </a:r>
                      <a:endParaRPr lang="zh-CN" sz="24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nSpc>
                          <a:spcPct val="150000"/>
                        </a:lnSpc>
                        <a:spcBef>
                          <a:spcPts val="300"/>
                        </a:spcBef>
                        <a:spcAft>
                          <a:spcPts val="0"/>
                        </a:spcAft>
                      </a:pPr>
                      <a:r>
                        <a:rPr lang="en-US" sz="2000">
                          <a:effectLst/>
                        </a:rPr>
                        <a:t>4</a:t>
                      </a:r>
                      <a:endParaRPr lang="zh-CN" sz="24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120285230"/>
                  </a:ext>
                </a:extLst>
              </a:tr>
              <a:tr h="372110">
                <a:tc>
                  <a:txBody>
                    <a:bodyPr/>
                    <a:lstStyle/>
                    <a:p>
                      <a:pPr>
                        <a:lnSpc>
                          <a:spcPct val="150000"/>
                        </a:lnSpc>
                        <a:spcBef>
                          <a:spcPts val="300"/>
                        </a:spcBef>
                        <a:spcAft>
                          <a:spcPts val="0"/>
                        </a:spcAft>
                      </a:pPr>
                      <a:r>
                        <a:rPr lang="en-US" sz="2000">
                          <a:effectLst/>
                        </a:rPr>
                        <a:t>Meeting:</a:t>
                      </a:r>
                      <a:endParaRPr lang="zh-CN" sz="24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nSpc>
                          <a:spcPct val="150000"/>
                        </a:lnSpc>
                        <a:spcAft>
                          <a:spcPts val="0"/>
                        </a:spcAft>
                      </a:pPr>
                      <a:r>
                        <a:rPr lang="en-US" sz="2000" dirty="0">
                          <a:effectLst/>
                        </a:rPr>
                        <a:t>Lecture:  MWF  0800 - 0850 @</a:t>
                      </a:r>
                      <a:r>
                        <a:rPr lang="en-US" altLang="zh-CN" sz="2000" dirty="0">
                          <a:effectLst/>
                        </a:rPr>
                        <a:t>WLKN</a:t>
                      </a:r>
                      <a:r>
                        <a:rPr lang="en-US" sz="2000" dirty="0">
                          <a:effectLst/>
                        </a:rPr>
                        <a:t> 210;</a:t>
                      </a:r>
                      <a:endParaRPr lang="zh-CN" sz="2400" dirty="0">
                        <a:effectLst/>
                      </a:endParaRPr>
                    </a:p>
                    <a:p>
                      <a:pPr>
                        <a:lnSpc>
                          <a:spcPct val="150000"/>
                        </a:lnSpc>
                        <a:spcAft>
                          <a:spcPts val="0"/>
                        </a:spcAft>
                      </a:pPr>
                      <a:r>
                        <a:rPr lang="en-US" sz="2000" dirty="0">
                          <a:effectLst/>
                        </a:rPr>
                        <a:t>Lab: Th 0900 - 1150 @ </a:t>
                      </a:r>
                      <a:r>
                        <a:rPr lang="en-US" altLang="zh-CN" sz="2000" dirty="0">
                          <a:effectLst/>
                        </a:rPr>
                        <a:t>WLKN</a:t>
                      </a:r>
                      <a:r>
                        <a:rPr lang="en-US" sz="2000" dirty="0">
                          <a:effectLst/>
                        </a:rPr>
                        <a:t> 210.</a:t>
                      </a:r>
                      <a:endParaRPr lang="zh-CN" sz="2400" dirty="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700543117"/>
                  </a:ext>
                </a:extLst>
              </a:tr>
              <a:tr h="239395">
                <a:tc>
                  <a:txBody>
                    <a:bodyPr/>
                    <a:lstStyle/>
                    <a:p>
                      <a:pPr>
                        <a:lnSpc>
                          <a:spcPct val="150000"/>
                        </a:lnSpc>
                        <a:spcBef>
                          <a:spcPts val="300"/>
                        </a:spcBef>
                        <a:spcAft>
                          <a:spcPts val="0"/>
                        </a:spcAft>
                      </a:pPr>
                      <a:r>
                        <a:rPr lang="en-US" sz="2000">
                          <a:effectLst/>
                        </a:rPr>
                        <a:t>Prerequisites:</a:t>
                      </a:r>
                      <a:endParaRPr lang="zh-CN" sz="24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nSpc>
                          <a:spcPct val="150000"/>
                        </a:lnSpc>
                        <a:spcBef>
                          <a:spcPts val="300"/>
                        </a:spcBef>
                        <a:spcAft>
                          <a:spcPts val="0"/>
                        </a:spcAft>
                      </a:pPr>
                      <a:r>
                        <a:rPr lang="en-US" sz="2000" dirty="0">
                          <a:effectLst/>
                        </a:rPr>
                        <a:t>GEOG 201 [C-]</a:t>
                      </a:r>
                      <a:endParaRPr lang="zh-CN" sz="2400" dirty="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703785037"/>
                  </a:ext>
                </a:extLst>
              </a:tr>
              <a:tr h="269240">
                <a:tc>
                  <a:txBody>
                    <a:bodyPr/>
                    <a:lstStyle/>
                    <a:p>
                      <a:pPr>
                        <a:lnSpc>
                          <a:spcPct val="150000"/>
                        </a:lnSpc>
                        <a:spcBef>
                          <a:spcPts val="300"/>
                        </a:spcBef>
                        <a:spcAft>
                          <a:spcPts val="0"/>
                        </a:spcAft>
                      </a:pPr>
                      <a:r>
                        <a:rPr lang="en-US" sz="2000">
                          <a:effectLst/>
                        </a:rPr>
                        <a:t>Grades:</a:t>
                      </a:r>
                      <a:endParaRPr lang="zh-CN" sz="24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nSpc>
                          <a:spcPct val="150000"/>
                        </a:lnSpc>
                        <a:spcBef>
                          <a:spcPts val="300"/>
                        </a:spcBef>
                        <a:spcAft>
                          <a:spcPts val="0"/>
                        </a:spcAft>
                      </a:pPr>
                      <a:r>
                        <a:rPr lang="en-US" sz="2000" dirty="0">
                          <a:effectLst/>
                        </a:rPr>
                        <a:t>Letter grading (A to F)</a:t>
                      </a:r>
                      <a:endParaRPr lang="zh-CN" sz="2400" dirty="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706031243"/>
                  </a:ext>
                </a:extLst>
              </a:tr>
            </a:tbl>
          </a:graphicData>
        </a:graphic>
      </p:graphicFrame>
    </p:spTree>
    <p:extLst>
      <p:ext uri="{BB962C8B-B14F-4D97-AF65-F5344CB8AC3E}">
        <p14:creationId xmlns:p14="http://schemas.microsoft.com/office/powerpoint/2010/main" val="2018487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Texts</a:t>
            </a:r>
          </a:p>
        </p:txBody>
      </p:sp>
      <p:pic>
        <p:nvPicPr>
          <p:cNvPr id="4" name="Picture 3"/>
          <p:cNvPicPr>
            <a:picLocks noChangeAspect="1"/>
          </p:cNvPicPr>
          <p:nvPr/>
        </p:nvPicPr>
        <p:blipFill>
          <a:blip r:embed="rId2"/>
          <a:stretch>
            <a:fillRect/>
          </a:stretch>
        </p:blipFill>
        <p:spPr>
          <a:xfrm>
            <a:off x="3566476" y="416170"/>
            <a:ext cx="4948874" cy="5518458"/>
          </a:xfrm>
          <a:prstGeom prst="rect">
            <a:avLst/>
          </a:prstGeom>
        </p:spPr>
      </p:pic>
      <p:sp>
        <p:nvSpPr>
          <p:cNvPr id="5" name="Rectangle 4"/>
          <p:cNvSpPr/>
          <p:nvPr/>
        </p:nvSpPr>
        <p:spPr>
          <a:xfrm>
            <a:off x="756139" y="2486689"/>
            <a:ext cx="2384884" cy="1708160"/>
          </a:xfrm>
          <a:prstGeom prst="rect">
            <a:avLst/>
          </a:prstGeom>
        </p:spPr>
        <p:txBody>
          <a:bodyPr wrap="square">
            <a:spAutoFit/>
          </a:bodyPr>
          <a:lstStyle/>
          <a:p>
            <a:pPr>
              <a:spcBef>
                <a:spcPts val="600"/>
              </a:spcBef>
              <a:spcAft>
                <a:spcPts val="1200"/>
              </a:spcAft>
            </a:pPr>
            <a:r>
              <a:rPr lang="en-US" dirty="0">
                <a:latin typeface="Calibri" panose="020F0502020204030204" pitchFamily="34" charset="0"/>
                <a:ea typeface="宋体" panose="02010600030101010101" pitchFamily="2" charset="-122"/>
                <a:cs typeface="Times New Roman" panose="02020603050405020304" pitchFamily="18" charset="0"/>
              </a:rPr>
              <a:t>No required textbook.</a:t>
            </a:r>
          </a:p>
          <a:p>
            <a:pPr>
              <a:spcBef>
                <a:spcPts val="600"/>
              </a:spcBef>
              <a:spcAft>
                <a:spcPts val="1200"/>
              </a:spcAft>
            </a:pPr>
            <a:r>
              <a:rPr lang="en-US" dirty="0">
                <a:latin typeface="Calibri" panose="020F0502020204030204" pitchFamily="34" charset="0"/>
                <a:ea typeface="宋体" panose="02010600030101010101" pitchFamily="2" charset="-122"/>
                <a:cs typeface="Times New Roman" panose="02020603050405020304" pitchFamily="18" charset="0"/>
              </a:rPr>
              <a:t> Required papers and online materials will be available on the course GitHub. </a:t>
            </a:r>
            <a:endParaRPr lang="en-US" dirty="0">
              <a:latin typeface="Times" panose="02020603050405020304" pitchFamily="18" charset="0"/>
              <a:ea typeface="宋体" panose="02010600030101010101" pitchFamily="2" charset="-122"/>
              <a:cs typeface="Times New Roman" panose="02020603050405020304" pitchFamily="18" charset="0"/>
            </a:endParaRPr>
          </a:p>
        </p:txBody>
      </p:sp>
      <p:cxnSp>
        <p:nvCxnSpPr>
          <p:cNvPr id="7" name="Straight Connector 6"/>
          <p:cNvCxnSpPr/>
          <p:nvPr/>
        </p:nvCxnSpPr>
        <p:spPr>
          <a:xfrm>
            <a:off x="4026877" y="1260231"/>
            <a:ext cx="3464169" cy="3821723"/>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flipH="1">
            <a:off x="4114800" y="1359877"/>
            <a:ext cx="3370385" cy="381000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936120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Syllabus</a:t>
            </a:r>
          </a:p>
        </p:txBody>
      </p:sp>
      <p:graphicFrame>
        <p:nvGraphicFramePr>
          <p:cNvPr id="3" name="Table 2">
            <a:extLst>
              <a:ext uri="{FF2B5EF4-FFF2-40B4-BE49-F238E27FC236}">
                <a16:creationId xmlns:a16="http://schemas.microsoft.com/office/drawing/2014/main" id="{A09E8AC1-370D-47FC-9C78-9FF7F6195406}"/>
              </a:ext>
            </a:extLst>
          </p:cNvPr>
          <p:cNvGraphicFramePr>
            <a:graphicFrameLocks noGrp="1"/>
          </p:cNvGraphicFramePr>
          <p:nvPr>
            <p:extLst>
              <p:ext uri="{D42A27DB-BD31-4B8C-83A1-F6EECF244321}">
                <p14:modId xmlns:p14="http://schemas.microsoft.com/office/powerpoint/2010/main" val="3219548506"/>
              </p:ext>
            </p:extLst>
          </p:nvPr>
        </p:nvGraphicFramePr>
        <p:xfrm>
          <a:off x="2892667" y="51308"/>
          <a:ext cx="6084277" cy="6762732"/>
        </p:xfrm>
        <a:graphic>
          <a:graphicData uri="http://schemas.openxmlformats.org/drawingml/2006/table">
            <a:tbl>
              <a:tblPr firstRow="1" firstCol="1" bandRow="1">
                <a:tableStyleId>{5940675A-B579-460E-94D1-54222C63F5DA}</a:tableStyleId>
              </a:tblPr>
              <a:tblGrid>
                <a:gridCol w="745635">
                  <a:extLst>
                    <a:ext uri="{9D8B030D-6E8A-4147-A177-3AD203B41FA5}">
                      <a16:colId xmlns:a16="http://schemas.microsoft.com/office/drawing/2014/main" val="2099962464"/>
                    </a:ext>
                  </a:extLst>
                </a:gridCol>
                <a:gridCol w="1122426">
                  <a:extLst>
                    <a:ext uri="{9D8B030D-6E8A-4147-A177-3AD203B41FA5}">
                      <a16:colId xmlns:a16="http://schemas.microsoft.com/office/drawing/2014/main" val="3481928024"/>
                    </a:ext>
                  </a:extLst>
                </a:gridCol>
                <a:gridCol w="1122426">
                  <a:extLst>
                    <a:ext uri="{9D8B030D-6E8A-4147-A177-3AD203B41FA5}">
                      <a16:colId xmlns:a16="http://schemas.microsoft.com/office/drawing/2014/main" val="1685858248"/>
                    </a:ext>
                  </a:extLst>
                </a:gridCol>
                <a:gridCol w="1122426">
                  <a:extLst>
                    <a:ext uri="{9D8B030D-6E8A-4147-A177-3AD203B41FA5}">
                      <a16:colId xmlns:a16="http://schemas.microsoft.com/office/drawing/2014/main" val="98084197"/>
                    </a:ext>
                  </a:extLst>
                </a:gridCol>
                <a:gridCol w="1033030">
                  <a:extLst>
                    <a:ext uri="{9D8B030D-6E8A-4147-A177-3AD203B41FA5}">
                      <a16:colId xmlns:a16="http://schemas.microsoft.com/office/drawing/2014/main" val="972947877"/>
                    </a:ext>
                  </a:extLst>
                </a:gridCol>
                <a:gridCol w="938334">
                  <a:extLst>
                    <a:ext uri="{9D8B030D-6E8A-4147-A177-3AD203B41FA5}">
                      <a16:colId xmlns:a16="http://schemas.microsoft.com/office/drawing/2014/main" val="1661902777"/>
                    </a:ext>
                  </a:extLst>
                </a:gridCol>
              </a:tblGrid>
              <a:tr h="197682">
                <a:tc>
                  <a:txBody>
                    <a:bodyPr/>
                    <a:lstStyle/>
                    <a:p>
                      <a:pPr algn="ctr">
                        <a:lnSpc>
                          <a:spcPct val="107000"/>
                        </a:lnSpc>
                        <a:spcAft>
                          <a:spcPts val="0"/>
                        </a:spcAft>
                      </a:pPr>
                      <a:r>
                        <a:rPr lang="en-US" sz="1000">
                          <a:effectLst/>
                        </a:rPr>
                        <a:t>Week</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Lecture (M)</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Lecture (W)</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Lab (M)</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Lecture (F)</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Reading</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extLst>
                  <a:ext uri="{0D108BD9-81ED-4DB2-BD59-A6C34878D82A}">
                    <a16:rowId xmlns:a16="http://schemas.microsoft.com/office/drawing/2014/main" val="472855116"/>
                  </a:ext>
                </a:extLst>
              </a:tr>
              <a:tr h="608550">
                <a:tc>
                  <a:txBody>
                    <a:bodyPr/>
                    <a:lstStyle/>
                    <a:p>
                      <a:pPr algn="ctr">
                        <a:lnSpc>
                          <a:spcPct val="107000"/>
                        </a:lnSpc>
                        <a:spcAft>
                          <a:spcPts val="0"/>
                        </a:spcAft>
                      </a:pPr>
                      <a:r>
                        <a:rPr lang="en-US" sz="1000">
                          <a:effectLst/>
                        </a:rPr>
                        <a:t>Wk 00</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Intro to the Course</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2"/>
                        </a:rPr>
                        <a:t>Internet Fundamentals</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3"/>
                        </a:rPr>
                        <a:t>Lab 1: Project Management for Web Mapping</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4"/>
                        </a:rPr>
                        <a:t>Intro to Web Mapping</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5"/>
                        </a:rPr>
                        <a:t>Markdown, Links and Command Lines</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extLst>
                  <a:ext uri="{0D108BD9-81ED-4DB2-BD59-A6C34878D82A}">
                    <a16:rowId xmlns:a16="http://schemas.microsoft.com/office/drawing/2014/main" val="3180208625"/>
                  </a:ext>
                </a:extLst>
              </a:tr>
              <a:tr h="608550">
                <a:tc>
                  <a:txBody>
                    <a:bodyPr/>
                    <a:lstStyle/>
                    <a:p>
                      <a:pPr algn="ctr">
                        <a:lnSpc>
                          <a:spcPct val="107000"/>
                        </a:lnSpc>
                        <a:spcAft>
                          <a:spcPts val="0"/>
                        </a:spcAft>
                      </a:pPr>
                      <a:r>
                        <a:rPr lang="en-US" sz="1000">
                          <a:effectLst/>
                        </a:rPr>
                        <a:t>Wk 01</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6"/>
                        </a:rPr>
                        <a:t>Web Programming Basics I: HTML 5 and CSS</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7"/>
                        </a:rPr>
                        <a:t>System Architecture for Web Mapping</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8"/>
                        </a:rPr>
                        <a:t>Lab 2: Web Programming Basics II: Javascript</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9"/>
                        </a:rPr>
                        <a:t>Web Programming Basics III: JQuery</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10"/>
                        </a:rPr>
                        <a:t>HTML, CSS and Javascript</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extLst>
                  <a:ext uri="{0D108BD9-81ED-4DB2-BD59-A6C34878D82A}">
                    <a16:rowId xmlns:a16="http://schemas.microsoft.com/office/drawing/2014/main" val="1156285059"/>
                  </a:ext>
                </a:extLst>
              </a:tr>
              <a:tr h="608550">
                <a:tc>
                  <a:txBody>
                    <a:bodyPr/>
                    <a:lstStyle/>
                    <a:p>
                      <a:pPr algn="ctr">
                        <a:lnSpc>
                          <a:spcPct val="107000"/>
                        </a:lnSpc>
                        <a:spcAft>
                          <a:spcPts val="0"/>
                        </a:spcAft>
                      </a:pPr>
                      <a:r>
                        <a:rPr lang="en-US" sz="1000" dirty="0">
                          <a:effectLst/>
                        </a:rPr>
                        <a:t>Wk 02</a:t>
                      </a:r>
                      <a:endParaRPr lang="zh-CN" sz="1000" dirty="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MLK Day</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9"/>
                        </a:rPr>
                        <a:t>Web Programming Basics III: Debugging</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11"/>
                        </a:rPr>
                        <a:t>Lab 3: Web Map Design</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12"/>
                        </a:rPr>
                        <a:t>Spatial Data for Web Mapping</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13"/>
                        </a:rPr>
                        <a:t>Leaflet and GeoJson</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extLst>
                  <a:ext uri="{0D108BD9-81ED-4DB2-BD59-A6C34878D82A}">
                    <a16:rowId xmlns:a16="http://schemas.microsoft.com/office/drawing/2014/main" val="4165874230"/>
                  </a:ext>
                </a:extLst>
              </a:tr>
              <a:tr h="608550">
                <a:tc>
                  <a:txBody>
                    <a:bodyPr/>
                    <a:lstStyle/>
                    <a:p>
                      <a:pPr algn="ctr">
                        <a:lnSpc>
                          <a:spcPct val="107000"/>
                        </a:lnSpc>
                        <a:spcAft>
                          <a:spcPts val="0"/>
                        </a:spcAft>
                      </a:pPr>
                      <a:r>
                        <a:rPr lang="en-US" sz="1000">
                          <a:effectLst/>
                        </a:rPr>
                        <a:t>Wk 03</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14"/>
                        </a:rPr>
                        <a:t>Map Client I: Basics and Geographic Features</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15"/>
                        </a:rPr>
                        <a:t>Map Client II: Map Events and Mashup</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Lab 3: Cont'd</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16"/>
                        </a:rPr>
                        <a:t>Map Client III: Web Map Interaction</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17"/>
                        </a:rPr>
                        <a:t>GeoServer Documentation</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extLst>
                  <a:ext uri="{0D108BD9-81ED-4DB2-BD59-A6C34878D82A}">
                    <a16:rowId xmlns:a16="http://schemas.microsoft.com/office/drawing/2014/main" val="2562545081"/>
                  </a:ext>
                </a:extLst>
              </a:tr>
              <a:tr h="511731">
                <a:tc>
                  <a:txBody>
                    <a:bodyPr/>
                    <a:lstStyle/>
                    <a:p>
                      <a:pPr algn="ctr">
                        <a:lnSpc>
                          <a:spcPct val="107000"/>
                        </a:lnSpc>
                        <a:spcAft>
                          <a:spcPts val="0"/>
                        </a:spcAft>
                      </a:pPr>
                      <a:r>
                        <a:rPr lang="en-US" sz="1000">
                          <a:effectLst/>
                        </a:rPr>
                        <a:t>Wk 04</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18"/>
                        </a:rPr>
                        <a:t>Map Server I: Intro to GeoServer</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19"/>
                        </a:rPr>
                        <a:t>Map Server II: Styling</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20"/>
                        </a:rPr>
                        <a:t>Lab 4: Web Map Services and Basemap</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21"/>
                        </a:rPr>
                        <a:t>Map Server III: Web Map Services</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22"/>
                        </a:rPr>
                        <a:t>Bing Map Tile, WFS and WMS</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extLst>
                  <a:ext uri="{0D108BD9-81ED-4DB2-BD59-A6C34878D82A}">
                    <a16:rowId xmlns:a16="http://schemas.microsoft.com/office/drawing/2014/main" val="2042458389"/>
                  </a:ext>
                </a:extLst>
              </a:tr>
              <a:tr h="511731">
                <a:tc>
                  <a:txBody>
                    <a:bodyPr/>
                    <a:lstStyle/>
                    <a:p>
                      <a:pPr algn="ctr">
                        <a:lnSpc>
                          <a:spcPct val="107000"/>
                        </a:lnSpc>
                        <a:spcAft>
                          <a:spcPts val="0"/>
                        </a:spcAft>
                      </a:pPr>
                      <a:r>
                        <a:rPr lang="en-US" sz="1000">
                          <a:effectLst/>
                        </a:rPr>
                        <a:t>Wk 05</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23"/>
                        </a:rPr>
                        <a:t>Map Server IV: Base Map Design using Mapbox</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24"/>
                        </a:rPr>
                        <a:t>Map Server V: Map Tiles</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Lab 4: Cont'd</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Midterm Exam</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25"/>
                        </a:rPr>
                        <a:t>Bootstrap Documentation</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extLst>
                  <a:ext uri="{0D108BD9-81ED-4DB2-BD59-A6C34878D82A}">
                    <a16:rowId xmlns:a16="http://schemas.microsoft.com/office/drawing/2014/main" val="2708937949"/>
                  </a:ext>
                </a:extLst>
              </a:tr>
              <a:tr h="511731">
                <a:tc>
                  <a:txBody>
                    <a:bodyPr/>
                    <a:lstStyle/>
                    <a:p>
                      <a:pPr algn="ctr">
                        <a:lnSpc>
                          <a:spcPct val="107000"/>
                        </a:lnSpc>
                        <a:spcAft>
                          <a:spcPts val="0"/>
                        </a:spcAft>
                      </a:pPr>
                      <a:r>
                        <a:rPr lang="en-US" sz="1000">
                          <a:effectLst/>
                        </a:rPr>
                        <a:t>Wk 06</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26"/>
                        </a:rPr>
                        <a:t>Map Design I: Web Template and Framework</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27"/>
                        </a:rPr>
                        <a:t>Map Design II: Bootstrap</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28"/>
                        </a:rPr>
                        <a:t>Lab 5: Story Map</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29"/>
                        </a:rPr>
                        <a:t>Storytelling with Web Map I</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30"/>
                        </a:rPr>
                        <a:t>Web Map Design Principles</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extLst>
                  <a:ext uri="{0D108BD9-81ED-4DB2-BD59-A6C34878D82A}">
                    <a16:rowId xmlns:a16="http://schemas.microsoft.com/office/drawing/2014/main" val="2661176683"/>
                  </a:ext>
                </a:extLst>
              </a:tr>
              <a:tr h="668755">
                <a:tc>
                  <a:txBody>
                    <a:bodyPr/>
                    <a:lstStyle/>
                    <a:p>
                      <a:pPr algn="ctr">
                        <a:lnSpc>
                          <a:spcPct val="107000"/>
                        </a:lnSpc>
                        <a:spcAft>
                          <a:spcPts val="0"/>
                        </a:spcAft>
                      </a:pPr>
                      <a:r>
                        <a:rPr lang="en-US" sz="1000">
                          <a:effectLst/>
                        </a:rPr>
                        <a:t>Wk 07</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Storytelling with Web Map II, cont'd with the last lecture</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31"/>
                        </a:rPr>
                        <a:t>Map Design III: User Friendly Design Principles</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Lab 5: Cont'd</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32"/>
                        </a:rPr>
                        <a:t>Real-Time Mapping: TweetMap</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33"/>
                        </a:rPr>
                        <a:t>Server Side JavaScript</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extLst>
                  <a:ext uri="{0D108BD9-81ED-4DB2-BD59-A6C34878D82A}">
                    <a16:rowId xmlns:a16="http://schemas.microsoft.com/office/drawing/2014/main" val="3522888200"/>
                  </a:ext>
                </a:extLst>
              </a:tr>
              <a:tr h="511731">
                <a:tc>
                  <a:txBody>
                    <a:bodyPr/>
                    <a:lstStyle/>
                    <a:p>
                      <a:pPr algn="ctr">
                        <a:lnSpc>
                          <a:spcPct val="107000"/>
                        </a:lnSpc>
                        <a:spcAft>
                          <a:spcPts val="0"/>
                        </a:spcAft>
                      </a:pPr>
                      <a:r>
                        <a:rPr lang="en-US" sz="1000">
                          <a:effectLst/>
                        </a:rPr>
                        <a:t>Wk 08</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34"/>
                        </a:rPr>
                        <a:t>HeatMap</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35"/>
                        </a:rPr>
                        <a:t>Map Design IV: Map Critiques</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36"/>
                        </a:rPr>
                        <a:t>Lab 6: Thematic Map on a Virtual Globe</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37"/>
                        </a:rPr>
                        <a:t>3D Web Mapping I: Basics</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38"/>
                        </a:rPr>
                        <a:t>Cesium Documentation</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extLst>
                  <a:ext uri="{0D108BD9-81ED-4DB2-BD59-A6C34878D82A}">
                    <a16:rowId xmlns:a16="http://schemas.microsoft.com/office/drawing/2014/main" val="2009185551"/>
                  </a:ext>
                </a:extLst>
              </a:tr>
              <a:tr h="608550">
                <a:tc>
                  <a:txBody>
                    <a:bodyPr/>
                    <a:lstStyle/>
                    <a:p>
                      <a:pPr algn="ctr">
                        <a:lnSpc>
                          <a:spcPct val="107000"/>
                        </a:lnSpc>
                        <a:spcAft>
                          <a:spcPts val="0"/>
                        </a:spcAft>
                      </a:pPr>
                      <a:r>
                        <a:rPr lang="en-US" sz="1000">
                          <a:effectLst/>
                        </a:rPr>
                        <a:t>Wk 09</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39"/>
                        </a:rPr>
                        <a:t>3D Web Mapping II: Build a Virtual Environment</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40"/>
                        </a:rPr>
                        <a:t>3D Web Mapping III: Thematic Map on a Virtual Globe</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Final Project Discussion and Preparation</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41"/>
                        </a:rPr>
                        <a:t>Emerging Topics on Web Mapping</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42"/>
                        </a:rPr>
                        <a:t>Elwood et al. (2012), Sui and Zhao (2015)</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extLst>
                  <a:ext uri="{0D108BD9-81ED-4DB2-BD59-A6C34878D82A}">
                    <a16:rowId xmlns:a16="http://schemas.microsoft.com/office/drawing/2014/main" val="4092446329"/>
                  </a:ext>
                </a:extLst>
              </a:tr>
              <a:tr h="668755">
                <a:tc>
                  <a:txBody>
                    <a:bodyPr/>
                    <a:lstStyle/>
                    <a:p>
                      <a:pPr algn="ctr">
                        <a:lnSpc>
                          <a:spcPct val="107000"/>
                        </a:lnSpc>
                        <a:spcAft>
                          <a:spcPts val="0"/>
                        </a:spcAft>
                      </a:pPr>
                      <a:r>
                        <a:rPr lang="en-US" sz="1000">
                          <a:effectLst/>
                        </a:rPr>
                        <a:t>Wk 10</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Final Project Discussion and Preparation</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Final Project Discussion and Preparation</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Final Project Discussion and Preparation</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Final Project Presentation - Strand Ag Hall (GAZE) TBD</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dirty="0">
                          <a:effectLst/>
                        </a:rPr>
                        <a:t>N/A</a:t>
                      </a:r>
                      <a:endParaRPr lang="zh-CN" sz="1000" dirty="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extLst>
                  <a:ext uri="{0D108BD9-81ED-4DB2-BD59-A6C34878D82A}">
                    <a16:rowId xmlns:a16="http://schemas.microsoft.com/office/drawing/2014/main" val="168699380"/>
                  </a:ext>
                </a:extLst>
              </a:tr>
            </a:tbl>
          </a:graphicData>
        </a:graphic>
      </p:graphicFrame>
    </p:spTree>
    <p:extLst>
      <p:ext uri="{BB962C8B-B14F-4D97-AF65-F5344CB8AC3E}">
        <p14:creationId xmlns:p14="http://schemas.microsoft.com/office/powerpoint/2010/main" val="27307420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78316" y="486562"/>
            <a:ext cx="7886700" cy="751122"/>
          </a:xfrm>
        </p:spPr>
        <p:txBody>
          <a:bodyPr/>
          <a:lstStyle/>
          <a:p>
            <a:r>
              <a:rPr lang="en-US" dirty="0"/>
              <a:t>Grading</a:t>
            </a:r>
          </a:p>
        </p:txBody>
      </p:sp>
      <p:graphicFrame>
        <p:nvGraphicFramePr>
          <p:cNvPr id="3" name="Table 2">
            <a:extLst>
              <a:ext uri="{FF2B5EF4-FFF2-40B4-BE49-F238E27FC236}">
                <a16:creationId xmlns:a16="http://schemas.microsoft.com/office/drawing/2014/main" id="{BEA0984B-6D26-440A-8A57-4FCFF82D5C38}"/>
              </a:ext>
            </a:extLst>
          </p:cNvPr>
          <p:cNvGraphicFramePr>
            <a:graphicFrameLocks noGrp="1"/>
          </p:cNvGraphicFramePr>
          <p:nvPr>
            <p:extLst>
              <p:ext uri="{D42A27DB-BD31-4B8C-83A1-F6EECF244321}">
                <p14:modId xmlns:p14="http://schemas.microsoft.com/office/powerpoint/2010/main" val="1899402012"/>
              </p:ext>
            </p:extLst>
          </p:nvPr>
        </p:nvGraphicFramePr>
        <p:xfrm>
          <a:off x="1339605" y="1393580"/>
          <a:ext cx="6696563" cy="4782235"/>
        </p:xfrm>
        <a:graphic>
          <a:graphicData uri="http://schemas.openxmlformats.org/drawingml/2006/table">
            <a:tbl>
              <a:tblPr firstRow="1" firstCol="1" bandRow="1" bandCol="1">
                <a:tableStyleId>{5940675A-B579-460E-94D1-54222C63F5DA}</a:tableStyleId>
              </a:tblPr>
              <a:tblGrid>
                <a:gridCol w="1559189">
                  <a:extLst>
                    <a:ext uri="{9D8B030D-6E8A-4147-A177-3AD203B41FA5}">
                      <a16:colId xmlns:a16="http://schemas.microsoft.com/office/drawing/2014/main" val="3837082280"/>
                    </a:ext>
                  </a:extLst>
                </a:gridCol>
                <a:gridCol w="3850345">
                  <a:extLst>
                    <a:ext uri="{9D8B030D-6E8A-4147-A177-3AD203B41FA5}">
                      <a16:colId xmlns:a16="http://schemas.microsoft.com/office/drawing/2014/main" val="2709367866"/>
                    </a:ext>
                  </a:extLst>
                </a:gridCol>
                <a:gridCol w="1287029">
                  <a:extLst>
                    <a:ext uri="{9D8B030D-6E8A-4147-A177-3AD203B41FA5}">
                      <a16:colId xmlns:a16="http://schemas.microsoft.com/office/drawing/2014/main" val="284662222"/>
                    </a:ext>
                  </a:extLst>
                </a:gridCol>
              </a:tblGrid>
              <a:tr h="268754">
                <a:tc>
                  <a:txBody>
                    <a:bodyPr/>
                    <a:lstStyle/>
                    <a:p>
                      <a:pPr algn="ctr">
                        <a:spcAft>
                          <a:spcPts val="0"/>
                        </a:spcAft>
                      </a:pPr>
                      <a:r>
                        <a:rPr lang="en-US" sz="1400">
                          <a:effectLst/>
                        </a:rPr>
                        <a:t>Item</a:t>
                      </a:r>
                      <a:endParaRPr lang="zh-CN" sz="16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400">
                          <a:effectLst/>
                        </a:rPr>
                        <a:t>Description</a:t>
                      </a:r>
                      <a:endParaRPr lang="zh-CN" sz="16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400">
                          <a:effectLst/>
                        </a:rPr>
                        <a:t>% of final grade</a:t>
                      </a:r>
                      <a:endParaRPr lang="zh-CN" sz="16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912078217"/>
                  </a:ext>
                </a:extLst>
              </a:tr>
              <a:tr h="589333">
                <a:tc>
                  <a:txBody>
                    <a:bodyPr/>
                    <a:lstStyle/>
                    <a:p>
                      <a:pPr algn="ctr">
                        <a:spcAft>
                          <a:spcPts val="0"/>
                        </a:spcAft>
                      </a:pPr>
                      <a:r>
                        <a:rPr lang="en-US" sz="1400">
                          <a:effectLst/>
                        </a:rPr>
                        <a:t>Attendance and Quizzes</a:t>
                      </a:r>
                      <a:endParaRPr lang="zh-CN" sz="16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spcAft>
                          <a:spcPts val="0"/>
                        </a:spcAft>
                      </a:pPr>
                      <a:r>
                        <a:rPr lang="en-US" sz="1400">
                          <a:effectLst/>
                        </a:rPr>
                        <a:t>Attendance; and 3-6 in-class and/or take-home quizzes covering topics from lecture and reading assignments. </a:t>
                      </a:r>
                      <a:endParaRPr lang="zh-CN" sz="16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400">
                          <a:effectLst/>
                        </a:rPr>
                        <a:t>20</a:t>
                      </a:r>
                      <a:endParaRPr lang="zh-CN" sz="16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4133135777"/>
                  </a:ext>
                </a:extLst>
              </a:tr>
              <a:tr h="1251962">
                <a:tc>
                  <a:txBody>
                    <a:bodyPr/>
                    <a:lstStyle/>
                    <a:p>
                      <a:pPr algn="ctr">
                        <a:spcAft>
                          <a:spcPts val="0"/>
                        </a:spcAft>
                      </a:pPr>
                      <a:r>
                        <a:rPr lang="en-US" sz="1400">
                          <a:effectLst/>
                        </a:rPr>
                        <a:t>Lab Assignments</a:t>
                      </a:r>
                      <a:endParaRPr lang="zh-CN" sz="16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spcAft>
                          <a:spcPts val="0"/>
                        </a:spcAft>
                      </a:pPr>
                      <a:r>
                        <a:rPr lang="en-US" sz="1400">
                          <a:effectLst/>
                        </a:rPr>
                        <a:t>6 lab assignments (9% each). We understand that many of the programming techniques discussed early in the course will be relatively new. Recognizing this, the first few assignments will contain more detailed instructions.</a:t>
                      </a:r>
                      <a:endParaRPr lang="zh-CN" sz="16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400">
                          <a:effectLst/>
                        </a:rPr>
                        <a:t>54</a:t>
                      </a:r>
                      <a:endParaRPr lang="zh-CN" sz="16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54582660"/>
                  </a:ext>
                </a:extLst>
              </a:tr>
              <a:tr h="786271">
                <a:tc>
                  <a:txBody>
                    <a:bodyPr/>
                    <a:lstStyle/>
                    <a:p>
                      <a:pPr algn="ctr">
                        <a:spcAft>
                          <a:spcPts val="0"/>
                        </a:spcAft>
                      </a:pPr>
                      <a:r>
                        <a:rPr lang="en-US" sz="1400">
                          <a:effectLst/>
                        </a:rPr>
                        <a:t>Mid-term</a:t>
                      </a:r>
                      <a:endParaRPr lang="zh-CN" sz="16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spcAft>
                          <a:spcPts val="0"/>
                        </a:spcAft>
                      </a:pPr>
                      <a:r>
                        <a:rPr lang="en-US" sz="1400">
                          <a:effectLst/>
                        </a:rPr>
                        <a:t>Evaluating your understanding about the basic concepts of web mapping programming. It is a closed book exam and will cover material presented before the midterm.</a:t>
                      </a:r>
                      <a:endParaRPr lang="zh-CN" sz="16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400">
                          <a:effectLst/>
                        </a:rPr>
                        <a:t>14</a:t>
                      </a:r>
                      <a:endParaRPr lang="zh-CN" sz="16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959622223"/>
                  </a:ext>
                </a:extLst>
              </a:tr>
              <a:tr h="1465188">
                <a:tc>
                  <a:txBody>
                    <a:bodyPr/>
                    <a:lstStyle/>
                    <a:p>
                      <a:pPr algn="ctr">
                        <a:spcAft>
                          <a:spcPts val="0"/>
                        </a:spcAft>
                      </a:pPr>
                      <a:r>
                        <a:rPr lang="en-US" sz="1400">
                          <a:effectLst/>
                        </a:rPr>
                        <a:t>Final Project</a:t>
                      </a:r>
                      <a:endParaRPr lang="zh-CN" sz="16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spcAft>
                          <a:spcPts val="0"/>
                        </a:spcAft>
                      </a:pPr>
                      <a:r>
                        <a:rPr lang="en-US" sz="1400">
                          <a:effectLst/>
                        </a:rPr>
                        <a:t>Each student is required to write a report about an existing web map application, and make a presentation about it. This final project is mainly evaluated by both the presentation and the report. </a:t>
                      </a:r>
                      <a:endParaRPr lang="zh-CN" sz="16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400" dirty="0">
                          <a:effectLst/>
                        </a:rPr>
                        <a:t>12</a:t>
                      </a:r>
                      <a:endParaRPr lang="zh-CN" sz="1600" dirty="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702743159"/>
                  </a:ext>
                </a:extLst>
              </a:tr>
              <a:tr h="302811">
                <a:tc>
                  <a:txBody>
                    <a:bodyPr/>
                    <a:lstStyle/>
                    <a:p>
                      <a:pPr algn="ctr">
                        <a:spcAft>
                          <a:spcPts val="0"/>
                        </a:spcAft>
                      </a:pPr>
                      <a:r>
                        <a:rPr lang="en-US" sz="1400">
                          <a:effectLst/>
                        </a:rPr>
                        <a:t>TOTAL</a:t>
                      </a:r>
                      <a:endParaRPr lang="zh-CN" sz="16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spcAft>
                          <a:spcPts val="0"/>
                        </a:spcAft>
                      </a:pPr>
                      <a:r>
                        <a:rPr lang="en-US" sz="1400" dirty="0">
                          <a:effectLst/>
                        </a:rPr>
                        <a:t> </a:t>
                      </a:r>
                      <a:endParaRPr lang="zh-CN" sz="1600" dirty="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400" dirty="0">
                          <a:effectLst/>
                        </a:rPr>
                        <a:t>100</a:t>
                      </a:r>
                      <a:endParaRPr lang="zh-CN" sz="1600" dirty="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203543670"/>
                  </a:ext>
                </a:extLst>
              </a:tr>
            </a:tbl>
          </a:graphicData>
        </a:graphic>
      </p:graphicFrame>
    </p:spTree>
    <p:extLst>
      <p:ext uri="{BB962C8B-B14F-4D97-AF65-F5344CB8AC3E}">
        <p14:creationId xmlns:p14="http://schemas.microsoft.com/office/powerpoint/2010/main" val="79684382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167</TotalTime>
  <Words>967</Words>
  <Application>Microsoft Office PowerPoint</Application>
  <PresentationFormat>On-screen Show (4:3)</PresentationFormat>
  <Paragraphs>150</Paragraphs>
  <Slides>10</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等线</vt:lpstr>
      <vt:lpstr>等线</vt:lpstr>
      <vt:lpstr>Arial</vt:lpstr>
      <vt:lpstr>Calibri</vt:lpstr>
      <vt:lpstr>Calibri Light</vt:lpstr>
      <vt:lpstr>Times</vt:lpstr>
      <vt:lpstr>Office Theme</vt:lpstr>
      <vt:lpstr>Course Introduction</vt:lpstr>
      <vt:lpstr>PowerPoint Presentation</vt:lpstr>
      <vt:lpstr>Now, why are you here …?</vt:lpstr>
      <vt:lpstr>PowerPoint Presentation</vt:lpstr>
      <vt:lpstr>Student Project Gallery (2017 Winter)</vt:lpstr>
      <vt:lpstr>PowerPoint Presentation</vt:lpstr>
      <vt:lpstr>Texts</vt:lpstr>
      <vt:lpstr>Syllabus</vt:lpstr>
      <vt:lpstr>Grading</vt:lpstr>
      <vt:lpstr>Any questions?</vt:lpstr>
    </vt:vector>
  </TitlesOfParts>
  <Company>Oregon State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 to Web Mapping</dc:title>
  <dc:creator>Bo Zhao</dc:creator>
  <cp:lastModifiedBy>Bo Zhao</cp:lastModifiedBy>
  <cp:revision>45</cp:revision>
  <cp:lastPrinted>2017-09-20T20:07:42Z</cp:lastPrinted>
  <dcterms:created xsi:type="dcterms:W3CDTF">2016-12-12T17:49:57Z</dcterms:created>
  <dcterms:modified xsi:type="dcterms:W3CDTF">2019-01-08T00:51:28Z</dcterms:modified>
</cp:coreProperties>
</file>

<file path=docProps/thumbnail.jpeg>
</file>